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.xml" ContentType="application/vnd.openxmlformats-officedocument.presentationml.tags+xml"/>
  <Override PartName="/ppt/notesSlides/notesSlide31.xml" ContentType="application/vnd.openxmlformats-officedocument.presentationml.notesSlide+xml"/>
  <Override PartName="/ppt/tags/tag2.xml" ContentType="application/vnd.openxmlformats-officedocument.presentationml.tags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7" r:id="rId2"/>
    <p:sldId id="300" r:id="rId3"/>
    <p:sldId id="32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4" r:id="rId30"/>
    <p:sldId id="285" r:id="rId31"/>
    <p:sldId id="286" r:id="rId32"/>
    <p:sldId id="301" r:id="rId33"/>
    <p:sldId id="302" r:id="rId34"/>
    <p:sldId id="303" r:id="rId35"/>
    <p:sldId id="304" r:id="rId36"/>
    <p:sldId id="305" r:id="rId37"/>
    <p:sldId id="289" r:id="rId38"/>
    <p:sldId id="290" r:id="rId39"/>
    <p:sldId id="306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308" r:id="rId48"/>
    <p:sldId id="322" r:id="rId49"/>
    <p:sldId id="326" r:id="rId50"/>
    <p:sldId id="327" r:id="rId51"/>
    <p:sldId id="328" r:id="rId52"/>
    <p:sldId id="325" r:id="rId53"/>
    <p:sldId id="323" r:id="rId54"/>
    <p:sldId id="310" r:id="rId55"/>
    <p:sldId id="311" r:id="rId56"/>
    <p:sldId id="312" r:id="rId57"/>
    <p:sldId id="313" r:id="rId58"/>
    <p:sldId id="331" r:id="rId59"/>
    <p:sldId id="332" r:id="rId60"/>
    <p:sldId id="314" r:id="rId61"/>
    <p:sldId id="315" r:id="rId62"/>
    <p:sldId id="316" r:id="rId63"/>
    <p:sldId id="317" r:id="rId64"/>
    <p:sldId id="318" r:id="rId65"/>
    <p:sldId id="319" r:id="rId66"/>
    <p:sldId id="334" r:id="rId67"/>
    <p:sldId id="335" r:id="rId68"/>
    <p:sldId id="336" r:id="rId69"/>
    <p:sldId id="337" r:id="rId70"/>
    <p:sldId id="338" r:id="rId71"/>
    <p:sldId id="339" r:id="rId72"/>
    <p:sldId id="307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814568962262768E-2"/>
          <c:y val="4.5513585648527158E-2"/>
          <c:w val="0.94021388523643101"/>
          <c:h val="0.9027196383282627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LOD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Sheet1!$D$2:$D$28</c:f>
              <c:numCache>
                <c:formatCode>General</c:formatCode>
                <c:ptCount val="27"/>
                <c:pt idx="0">
                  <c:v>0</c:v>
                </c:pt>
                <c:pt idx="1">
                  <c:v>1</c:v>
                </c:pt>
                <c:pt idx="2">
                  <c:v>3.8</c:v>
                </c:pt>
                <c:pt idx="3">
                  <c:v>4.3</c:v>
                </c:pt>
                <c:pt idx="4">
                  <c:v>6</c:v>
                </c:pt>
                <c:pt idx="5">
                  <c:v>6</c:v>
                </c:pt>
                <c:pt idx="6">
                  <c:v>7.7</c:v>
                </c:pt>
                <c:pt idx="7">
                  <c:v>8</c:v>
                </c:pt>
                <c:pt idx="8">
                  <c:v>8</c:v>
                </c:pt>
                <c:pt idx="9">
                  <c:v>8.1</c:v>
                </c:pt>
                <c:pt idx="10">
                  <c:v>8.5</c:v>
                </c:pt>
                <c:pt idx="11">
                  <c:v>9.6</c:v>
                </c:pt>
                <c:pt idx="12">
                  <c:v>9.6</c:v>
                </c:pt>
                <c:pt idx="13">
                  <c:v>9.8000000000000007</c:v>
                </c:pt>
                <c:pt idx="14">
                  <c:v>10.4</c:v>
                </c:pt>
                <c:pt idx="15">
                  <c:v>10.5</c:v>
                </c:pt>
                <c:pt idx="16">
                  <c:v>10.8</c:v>
                </c:pt>
                <c:pt idx="17">
                  <c:v>10.7</c:v>
                </c:pt>
                <c:pt idx="18">
                  <c:v>10.7</c:v>
                </c:pt>
                <c:pt idx="19">
                  <c:v>10.7</c:v>
                </c:pt>
                <c:pt idx="20">
                  <c:v>13</c:v>
                </c:pt>
                <c:pt idx="21">
                  <c:v>14.58333333333333</c:v>
                </c:pt>
                <c:pt idx="22">
                  <c:v>14.999999999999996</c:v>
                </c:pt>
                <c:pt idx="23">
                  <c:v>14.999999999999996</c:v>
                </c:pt>
                <c:pt idx="24">
                  <c:v>14.999999999999996</c:v>
                </c:pt>
                <c:pt idx="25">
                  <c:v>14.999999999999996</c:v>
                </c:pt>
                <c:pt idx="26">
                  <c:v>15.8</c:v>
                </c:pt>
              </c:numCache>
            </c:numRef>
          </c:xVal>
          <c:yVal>
            <c:numRef>
              <c:f>Sheet1!$E$2:$E$28</c:f>
              <c:numCache>
                <c:formatCode>General</c:formatCode>
                <c:ptCount val="27"/>
                <c:pt idx="0">
                  <c:v>0.8</c:v>
                </c:pt>
                <c:pt idx="1">
                  <c:v>0.8</c:v>
                </c:pt>
                <c:pt idx="2">
                  <c:v>0.8</c:v>
                </c:pt>
                <c:pt idx="3">
                  <c:v>0.8</c:v>
                </c:pt>
                <c:pt idx="4">
                  <c:v>1.4</c:v>
                </c:pt>
                <c:pt idx="5">
                  <c:v>1.4</c:v>
                </c:pt>
                <c:pt idx="6">
                  <c:v>1.6</c:v>
                </c:pt>
                <c:pt idx="7">
                  <c:v>2</c:v>
                </c:pt>
                <c:pt idx="8">
                  <c:v>3.5</c:v>
                </c:pt>
                <c:pt idx="9">
                  <c:v>3.8</c:v>
                </c:pt>
                <c:pt idx="10">
                  <c:v>4.0999999999999996</c:v>
                </c:pt>
                <c:pt idx="11">
                  <c:v>5.4</c:v>
                </c:pt>
                <c:pt idx="12">
                  <c:v>7.2</c:v>
                </c:pt>
                <c:pt idx="13">
                  <c:v>7.5</c:v>
                </c:pt>
                <c:pt idx="14">
                  <c:v>9.4</c:v>
                </c:pt>
                <c:pt idx="15">
                  <c:v>10.4</c:v>
                </c:pt>
                <c:pt idx="16">
                  <c:v>10.1</c:v>
                </c:pt>
                <c:pt idx="17">
                  <c:v>9.3000000000000007</c:v>
                </c:pt>
                <c:pt idx="18">
                  <c:v>8.5</c:v>
                </c:pt>
                <c:pt idx="19">
                  <c:v>7.2</c:v>
                </c:pt>
                <c:pt idx="20">
                  <c:v>2</c:v>
                </c:pt>
                <c:pt idx="21">
                  <c:v>1.5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0.7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C9D-474B-8468-C5C4F104BB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70213888"/>
        <c:axId val="1970346144"/>
      </c:scatterChart>
      <c:valAx>
        <c:axId val="19702138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0346144"/>
        <c:crosses val="autoZero"/>
        <c:crossBetween val="midCat"/>
      </c:valAx>
      <c:valAx>
        <c:axId val="1970346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02138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A8707-DD5B-4ACB-AA3E-C60C7E04D301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FD30E-11A5-48F5-8CF6-DC29C00657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209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more wheat genome assemblies out there.</a:t>
            </a:r>
          </a:p>
          <a:p>
            <a:r>
              <a:rPr lang="en-US" dirty="0"/>
              <a:t>Here we decided to focus on the ones for which a gene annotation is available and thus the ones that were and/or are still used as references in the community</a:t>
            </a:r>
          </a:p>
          <a:p>
            <a:endParaRPr lang="en-US" dirty="0"/>
          </a:p>
          <a:p>
            <a:r>
              <a:rPr lang="en-US" dirty="0"/>
              <a:t>First International Wheat Genome Sequencing Consortium published the first chromosome-based assembly for wheat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1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available on archive </a:t>
            </a:r>
            <a:r>
              <a:rPr lang="en-US" dirty="0" err="1"/>
              <a:t>Ensembl</a:t>
            </a:r>
            <a:r>
              <a:rPr lang="en-US" dirty="0"/>
              <a:t> Plant if you really want to use it but bear in mind this one is now obsolete</a:t>
            </a:r>
          </a:p>
          <a:p>
            <a:r>
              <a:rPr lang="en-US" dirty="0"/>
              <a:t>Resources such as </a:t>
            </a:r>
            <a:r>
              <a:rPr lang="en-US" dirty="0" err="1"/>
              <a:t>expVIP</a:t>
            </a:r>
            <a:r>
              <a:rPr lang="en-US" dirty="0"/>
              <a:t> (gene expression browser, Sophie will tell you more about it later) and TILLING mutant database (Jemima) still use these gene models</a:t>
            </a:r>
          </a:p>
          <a:p>
            <a:r>
              <a:rPr lang="en-US" dirty="0"/>
              <a:t>Finally, sequenced accession is Chinese Spring and it will be the same for all assemblies for consistency and comparison purposes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68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move on to the TGAC assembly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77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where we were with CSS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29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where we were with CSS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83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units, longer scaffolds, better representation of the genome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177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Major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96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gene annotation came along with this assembly and as for CSS I will describe in more details the gene names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13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1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Available on </a:t>
            </a:r>
            <a:r>
              <a:rPr lang="en-US" dirty="0" err="1"/>
              <a:t>Ensembl</a:t>
            </a:r>
            <a:r>
              <a:rPr lang="en-US" dirty="0"/>
              <a:t> with all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00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Main page</a:t>
            </a:r>
          </a:p>
          <a:p>
            <a:r>
              <a:rPr lang="en-GB" dirty="0"/>
              <a:t>You can have more info about assembly, gene annotation and download them</a:t>
            </a:r>
          </a:p>
          <a:p>
            <a:r>
              <a:rPr lang="en-GB" dirty="0"/>
              <a:t>Also loads of cool features: BLAST search, orthologues search, gene trees – Sophie will tell you more about how to retrieve you Arabidopsis gene orthologue in wheat</a:t>
            </a:r>
          </a:p>
          <a:p>
            <a:r>
              <a:rPr lang="en-GB" dirty="0"/>
              <a:t>SNP variations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5F72E-23C6-49FE-B2FC-328D725B078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523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last year TGAC, now EI, published an improved assembly with better contiguity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69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expression browser and TILLING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17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the last, but not the least – RefSeqv1.0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56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Illumina sequencing and new assembler, BUT ALSO INTEGRATION</a:t>
            </a:r>
            <a:r>
              <a:rPr lang="en-US" baseline="0" dirty="0"/>
              <a:t> OF PHYSICAL DATA: POPSEQ + </a:t>
            </a:r>
            <a:r>
              <a:rPr lang="en-US" baseline="0" dirty="0" err="1"/>
              <a:t>HiC</a:t>
            </a:r>
            <a:r>
              <a:rPr lang="en-US" baseline="0" dirty="0"/>
              <a:t> for the assembly</a:t>
            </a:r>
            <a:endParaRPr lang="en-US" dirty="0"/>
          </a:p>
          <a:p>
            <a:r>
              <a:rPr lang="en-US" dirty="0" err="1"/>
              <a:t>HiC</a:t>
            </a:r>
            <a:r>
              <a:rPr lang="en-US" dirty="0"/>
              <a:t>: genome-wide chromatin interaction dataset.</a:t>
            </a:r>
            <a:r>
              <a:rPr lang="en-US" baseline="0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Rich source of long-range information for assigning, ordering and orienting genomic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sequences to chromosomes, including across centromere.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53DE1-4013-0143-B0BC-6CD695371B9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879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Illumina sequencing and new assembler, BUT ALSO INTEGRATION</a:t>
            </a:r>
            <a:r>
              <a:rPr lang="en-US" baseline="0" dirty="0"/>
              <a:t> OF PHYSICAL DATA: POPSEQ + </a:t>
            </a:r>
            <a:r>
              <a:rPr lang="en-US" baseline="0" dirty="0" err="1"/>
              <a:t>HiC</a:t>
            </a:r>
            <a:r>
              <a:rPr lang="en-US" baseline="0" dirty="0"/>
              <a:t> for the assembly</a:t>
            </a:r>
            <a:endParaRPr lang="en-US" dirty="0"/>
          </a:p>
          <a:p>
            <a:r>
              <a:rPr lang="en-US" dirty="0" err="1"/>
              <a:t>HiC</a:t>
            </a:r>
            <a:r>
              <a:rPr lang="en-US" dirty="0"/>
              <a:t>: genome-wide chromatin interaction dataset.</a:t>
            </a:r>
            <a:r>
              <a:rPr lang="en-US" baseline="0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Rich source of long-range information for assigning, ordering and orienting genomic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sequences to chromosomes, including across centromere.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653DE1-4013-0143-B0BC-6CD695371B9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400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Major step: we now have a chromosome-level assembly that is fairly representative of the whole genome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852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course there are still gaps and Ns but if I would have to illustrate we now are at the same level as the Arabidopsis chromosome that I showed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768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225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assembly – yet another gene annotation!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539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of 100s to ensure space in case new genes are identified in between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651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17C34-23BB-40D5-A855-4693511AA7CA}" type="slidenum">
              <a:rPr lang="en-GB" smtClean="0">
                <a:solidFill>
                  <a:prstClr val="black"/>
                </a:solidFill>
              </a:rPr>
              <a:pPr/>
              <a:t>51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65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but not the least, the </a:t>
            </a:r>
            <a:r>
              <a:rPr lang="en-US" dirty="0" err="1"/>
              <a:t>RefSeq</a:t>
            </a:r>
            <a:r>
              <a:rPr lang="en-US" dirty="0"/>
              <a:t> assembly made by the IWGSC and currently under review.</a:t>
            </a:r>
          </a:p>
          <a:p>
            <a:r>
              <a:rPr lang="en-US" dirty="0"/>
              <a:t>Although this was available since almost two years now under the Toronto agreement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285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FD30E-11A5-48F5-8CF6-DC29C006574B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1208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90658E-A6B5-431C-ABBD-2DD093AC7261}" type="slidenum">
              <a:rPr lang="en-GB" smtClean="0"/>
              <a:pPr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6331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90658E-A6B5-431C-ABBD-2DD093AC7261}" type="slidenum">
              <a:rPr lang="en-GB" smtClean="0"/>
              <a:pPr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857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 us have a look at the first one – identify pros and cons to have a base for comparison against the most recent ones</a:t>
            </a:r>
          </a:p>
          <a:p>
            <a:r>
              <a:rPr lang="en-US" dirty="0"/>
              <a:t>It’s name: Chromosome Survey Sequencing – what does it mean?</a:t>
            </a:r>
          </a:p>
          <a:p>
            <a:r>
              <a:rPr lang="en-US" dirty="0"/>
              <a:t>Wheat chromosome were first flow sorted – meaning that they were physically separated and each one was individually sequenced</a:t>
            </a:r>
          </a:p>
          <a:p>
            <a:r>
              <a:rPr lang="en-US" dirty="0"/>
              <a:t>This is to facilitate the assembly step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82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 this assembly was still highly fragmented and we miss almost 5Gb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50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 compare it with chromosome-level assemblies as for Arabidopsis, this is how it would look like</a:t>
            </a:r>
          </a:p>
          <a:p>
            <a:endParaRPr lang="en-US" dirty="0"/>
          </a:p>
          <a:p>
            <a:r>
              <a:rPr lang="en-US" dirty="0"/>
              <a:t>We have a very crude order – so we know which chromosome the contigs are from thanks to the flow sorting and then they were genetically assigned to small linkage group as shown here.</a:t>
            </a:r>
          </a:p>
          <a:p>
            <a:r>
              <a:rPr lang="en-US" dirty="0"/>
              <a:t>But within a group we do not know the correct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0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home for CSS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37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why bothering presenting it today?</a:t>
            </a:r>
          </a:p>
          <a:p>
            <a:endParaRPr lang="en-US" dirty="0"/>
          </a:p>
          <a:p>
            <a:r>
              <a:rPr lang="en-US" dirty="0"/>
              <a:t>Well because at that time it was already a major step to have a reference assembly for wheat! </a:t>
            </a:r>
          </a:p>
          <a:p>
            <a:r>
              <a:rPr lang="en-US" dirty="0"/>
              <a:t>More importantly, even though we knew it was not perfect, we could start annotate genes and use the models as a common reference for wheat researchers</a:t>
            </a:r>
          </a:p>
          <a:p>
            <a:r>
              <a:rPr lang="en-US" dirty="0"/>
              <a:t>Some of these resources are still using these gene models as a reference – although most of them are now in the transition process to move to the more recent assemblies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051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if it is not reliable, why presenting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D80F8-E767-B040-A858-AF27955CFC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5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085E4-E94D-4416-B03A-EB5057522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415D60-BA9D-482C-BF4C-7D4E901D9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85FFB-0C10-46AF-8D30-270EA7292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CACB-5440-4199-90F1-3550F2E99CE5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302A2-280C-4596-90BD-A689A8B41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831E4-7FD4-4E7C-B717-759FEE5F2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0E83-5AE7-4031-A2F6-C0FD16822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383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548CB-BFC3-432C-A8D0-7B88CE8E4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71AFE-778B-47C2-B82A-90535041D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2817C-7142-4678-8FBA-731168EF1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CACB-5440-4199-90F1-3550F2E99CE5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1BBD8-4540-4838-B86F-970BC2878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74137-CBDF-4BBE-A90C-FCDD4338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0E83-5AE7-4031-A2F6-C0FD16822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726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0C98F5-51E1-4E18-BFD1-333FF4F0EF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8605EA-1C37-4862-94C8-6AC1ABE8C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909B4-D6DD-49AA-8DFF-D8C26DF79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CACB-5440-4199-90F1-3550F2E99CE5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A11D3-56FD-4452-B78A-6B70094BE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30450-3343-4054-9289-0D30A0ED6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0E83-5AE7-4031-A2F6-C0FD16822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500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6C5A9-F469-4476-9816-A8B8EF7F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3075E-481E-47BA-B099-B851AD637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C27CD-74DE-4484-ADD6-11153ACF1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CACB-5440-4199-90F1-3550F2E99CE5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DCA98-8A9B-4BD3-B76C-DA0B7AF83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1C8C8-5505-4D80-928D-9EE190803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0E83-5AE7-4031-A2F6-C0FD16822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924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9E1F1-D37C-45B9-AA87-4CE0EB19B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7D9FC-4A0C-44DC-99BE-4B217D6FD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1862E-01B8-4B22-A505-4F31EF68A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CACB-5440-4199-90F1-3550F2E99CE5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65338-317F-4127-A30C-2A3AB1A16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9CC29-EA3D-43B4-B020-22716C4D3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0E83-5AE7-4031-A2F6-C0FD16822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013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09CC4-5419-4604-B2E1-9A9BC49BA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FE615-FBC0-4F8F-AF35-1F84E1B0BA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5A7F2-194D-4376-961B-822F46658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4CA15B-F621-494F-B869-AF1CC6C0B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CACB-5440-4199-90F1-3550F2E99CE5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584EB-BA75-49E2-AD3B-C00F80D2F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A23A28-1AB7-4445-AEB0-F6C136AAF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0E83-5AE7-4031-A2F6-C0FD16822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292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267E4-D3FF-4A87-A80E-5D59D8CC3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5907D-F648-4C75-B193-E332ED1BA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D028C-11F4-4715-8BA6-EA09AAD90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E77B91-35AA-483C-9B89-5652F1EFD4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38C424-7B9E-42B4-9714-75212B8881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F35869-86AA-43EC-B0C3-37EE1A6A7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CACB-5440-4199-90F1-3550F2E99CE5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68C930-72E7-4AF6-AB39-13B64D663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40749-7CA0-4748-90C2-0C5CB7FE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0E83-5AE7-4031-A2F6-C0FD16822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236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89F15-7435-48AC-83ED-FC1CAC215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5BA620-BFDF-4FC2-8E61-4F9D6DB37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CACB-5440-4199-90F1-3550F2E99CE5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2D173-0A0E-4E57-86E4-6160DD1D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9EE31-BAFB-48B9-9C60-5C81F9C84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0E83-5AE7-4031-A2F6-C0FD16822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787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4412F9-D1A5-4EC5-BEB1-5F5C097C5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CACB-5440-4199-90F1-3550F2E99CE5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1E44C9-5C71-4AE4-92B3-F42C7BA51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33ED8-75D6-4FC0-9D50-5681C356F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0E83-5AE7-4031-A2F6-C0FD16822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40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CBCB7-B3C0-4B00-9758-1A340F08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6B5E8-D613-4C7F-AB75-DEDBE747A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D9C2D-9D78-43F7-BC12-6B7325D3B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2F940-F62B-4304-8D67-DA89D534C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CACB-5440-4199-90F1-3550F2E99CE5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C211E-3A81-4FFD-95B6-CF7884FE3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9840B-28DB-49B0-B76C-DA04495BC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0E83-5AE7-4031-A2F6-C0FD16822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510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8C8BD-5EF9-4F75-9FB9-F4490EC24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5C2879-563E-4829-8ED6-18568FF0BC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5D274C-49FE-4E7C-B617-57D60660F0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4AE3D-E98F-4387-A05C-2D1986A8D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CCACB-5440-4199-90F1-3550F2E99CE5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7D46C-DE39-4241-B34C-8424B646E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DF501-39F3-48B1-B4C0-66BB362CF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70E83-5AE7-4031-A2F6-C0FD16822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8682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36752-2335-40C4-B19B-9C8DCF8F0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5811A-8644-4E8E-A6EB-E84742FFAD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C1B4A-B77B-4872-92CF-C393EEE0D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CCACB-5440-4199-90F1-3550F2E99CE5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04515-0003-4790-BA38-4556EAB59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58623-E8BF-4AE8-8363-ACE50644E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70E83-5AE7-4031-A2F6-C0FD168225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694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heat-tilling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heat-training.com/" TargetMode="External"/><Relationship Id="rId4" Type="http://schemas.openxmlformats.org/officeDocument/2006/relationships/hyperlink" Target="http://www.wheat-expression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heat-tilling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heat-training.com/" TargetMode="External"/><Relationship Id="rId4" Type="http://schemas.openxmlformats.org/officeDocument/2006/relationships/hyperlink" Target="http://www.wheat-expression.co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plants.ensembl.org/Triticum_aestivum/Info/Index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lants.ensembl.org/Triticum_aestivum/Info/Index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heat-training.com/" TargetMode="External"/><Relationship Id="rId5" Type="http://schemas.openxmlformats.org/officeDocument/2006/relationships/hyperlink" Target="http://www.wheat-expression.com/" TargetMode="External"/><Relationship Id="rId4" Type="http://schemas.openxmlformats.org/officeDocument/2006/relationships/hyperlink" Target="http://www.wheat-tilling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plants.ensembl.org/Triticum_aestivum/Info/Index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heat-training.com/" TargetMode="External"/><Relationship Id="rId5" Type="http://schemas.openxmlformats.org/officeDocument/2006/relationships/hyperlink" Target="http://www.wheat-expression.com/" TargetMode="External"/><Relationship Id="rId4" Type="http://schemas.openxmlformats.org/officeDocument/2006/relationships/hyperlink" Target="http://www.wheat-tilling.com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heat-urgi.versailles.inra.fr/Seq-Repository/Assemblies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heat-expression.com/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wheat-urgi.versailles.inra.fr/Seq-Repository/Annotation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heat-tilling.com/" TargetMode="External"/><Relationship Id="rId2" Type="http://schemas.openxmlformats.org/officeDocument/2006/relationships/hyperlink" Target="http://plants.ensembl.org/Triticum_aestivum/Info/Inde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heat-urgi.versailles.inra.fr/Seq-Repository/Assemblies" TargetMode="External"/><Relationship Id="rId5" Type="http://schemas.openxmlformats.org/officeDocument/2006/relationships/hyperlink" Target="http://www.wheat-training.com/" TargetMode="External"/><Relationship Id="rId4" Type="http://schemas.openxmlformats.org/officeDocument/2006/relationships/hyperlink" Target="http://www.wheat-expression.com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heat-training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doi.org/10.7287/peerj.preprints.26877v1" TargetMode="Externa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ar.utoronto.ca/efp_wheat/cgi-bin/efpWeb.cgi" TargetMode="External"/><Relationship Id="rId5" Type="http://schemas.openxmlformats.org/officeDocument/2006/relationships/image" Target="../media/image25.jpg"/><Relationship Id="rId4" Type="http://schemas.openxmlformats.org/officeDocument/2006/relationships/image" Target="../media/image2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bar.utoronto.ca/efp_wheat/cgi-bin/efpWeb.cgi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ar.utoronto.ca/efp_wheat/cgi-bin/efpWeb.cgi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bar.utoronto.ca/efp_wheat/cgi-bin/efpWeb.cgi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bar.utoronto.ca/efp_wheat/cgi-bin/efpWeb.cgi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bar.utoronto.ca/efp_wheat/cgi-bin/efpWeb.cgi" TargetMode="External"/><Relationship Id="rId4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5.png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35.png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hilippaborrill/expression_training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(null)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211C8-183A-B646-B4FC-7D3A1FD94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491448"/>
            <a:ext cx="7772400" cy="832651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+mn-lt"/>
              </a:rPr>
              <a:t>Wheat genomics workshop</a:t>
            </a:r>
            <a:endParaRPr lang="en-US" sz="3600" b="1" dirty="0">
              <a:latin typeface="+mn-lt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D60432E-33F2-1C46-90A9-06D82AE729FD}"/>
              </a:ext>
            </a:extLst>
          </p:cNvPr>
          <p:cNvSpPr txBox="1">
            <a:spLocks/>
          </p:cNvSpPr>
          <p:nvPr/>
        </p:nvSpPr>
        <p:spPr>
          <a:xfrm>
            <a:off x="1143000" y="3198868"/>
            <a:ext cx="6858000" cy="7809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Philippa Borrill</a:t>
            </a:r>
            <a:endParaRPr lang="en-US" dirty="0"/>
          </a:p>
        </p:txBody>
      </p:sp>
      <p:pic>
        <p:nvPicPr>
          <p:cNvPr id="7" name="Picture 4" descr="mage result for twitter">
            <a:extLst>
              <a:ext uri="{FF2B5EF4-FFF2-40B4-BE49-F238E27FC236}">
                <a16:creationId xmlns:a16="http://schemas.microsoft.com/office/drawing/2014/main" id="{99117E64-3EA7-394C-BC97-6DB381B6F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187" y="5764590"/>
            <a:ext cx="476554" cy="47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27FF54-11CC-4ABD-870F-88B511A799FA}"/>
              </a:ext>
            </a:extLst>
          </p:cNvPr>
          <p:cNvSpPr/>
          <p:nvPr/>
        </p:nvSpPr>
        <p:spPr>
          <a:xfrm>
            <a:off x="6840837" y="5818201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PhilippaBorrill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173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CSS: summary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1DE290B-2A03-E54A-A6A5-9393ABFA2CF8}"/>
              </a:ext>
            </a:extLst>
          </p:cNvPr>
          <p:cNvSpPr/>
          <p:nvPr/>
        </p:nvSpPr>
        <p:spPr>
          <a:xfrm>
            <a:off x="1911928" y="772402"/>
            <a:ext cx="2066306" cy="843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364EB-E817-AB48-9A46-1DC8D5BF8F94}"/>
              </a:ext>
            </a:extLst>
          </p:cNvPr>
          <p:cNvSpPr txBox="1"/>
          <p:nvPr/>
        </p:nvSpPr>
        <p:spPr>
          <a:xfrm>
            <a:off x="0" y="2120222"/>
            <a:ext cx="91439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Highly fragmented</a:t>
            </a:r>
          </a:p>
          <a:p>
            <a:pPr algn="ctr"/>
            <a:endParaRPr lang="en-GB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Crude order</a:t>
            </a: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reliable</a:t>
            </a:r>
            <a:endParaRPr lang="en-GB" sz="2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005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… but resources still use  CSS gene models as ref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3534977" cy="3379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Coding genes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100,934</a:t>
                      </a:r>
                      <a:endParaRPr lang="is-IS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480238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494E120-8734-CB4C-AC13-A823DB64DC9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78027" y="758534"/>
          <a:ext cx="4722921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382">
                  <a:extLst>
                    <a:ext uri="{9D8B030D-6E8A-4147-A177-3AD203B41FA5}">
                      <a16:colId xmlns:a16="http://schemas.microsoft.com/office/drawing/2014/main" val="3373728841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885778235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6264106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23386768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476CB84A-66B4-0E4F-AF4B-0FED7E828DBB}"/>
              </a:ext>
            </a:extLst>
          </p:cNvPr>
          <p:cNvSpPr/>
          <p:nvPr/>
        </p:nvSpPr>
        <p:spPr>
          <a:xfrm>
            <a:off x="443050" y="3317603"/>
            <a:ext cx="3534977" cy="786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98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CSS gene models: nomenclature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3534977" cy="3379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Coding genes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100,934</a:t>
                      </a:r>
                      <a:endParaRPr lang="is-IS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480238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75A9774-834C-0247-AF96-A8C2B4B242DC}"/>
              </a:ext>
            </a:extLst>
          </p:cNvPr>
          <p:cNvSpPr/>
          <p:nvPr/>
        </p:nvSpPr>
        <p:spPr>
          <a:xfrm>
            <a:off x="443050" y="3317603"/>
            <a:ext cx="3534977" cy="786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D30118-41C9-5C41-8871-19ABD5019620}"/>
              </a:ext>
            </a:extLst>
          </p:cNvPr>
          <p:cNvCxnSpPr>
            <a:cxnSpLocks/>
          </p:cNvCxnSpPr>
          <p:nvPr/>
        </p:nvCxnSpPr>
        <p:spPr>
          <a:xfrm>
            <a:off x="3901719" y="3336741"/>
            <a:ext cx="5437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1F15C4-9F75-2046-A29C-8F942EF012B4}"/>
              </a:ext>
            </a:extLst>
          </p:cNvPr>
          <p:cNvSpPr txBox="1"/>
          <p:nvPr/>
        </p:nvSpPr>
        <p:spPr>
          <a:xfrm>
            <a:off x="3978027" y="2420285"/>
            <a:ext cx="24978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Species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designation: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Traes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is short for </a:t>
            </a:r>
          </a:p>
          <a:p>
            <a:pPr algn="ctr"/>
            <a:r>
              <a:rPr lang="en-GB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Triticum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aestivum</a:t>
            </a:r>
            <a:endParaRPr lang="en-GB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430FA-EA9E-8646-B011-DCFB03E461EB}"/>
              </a:ext>
            </a:extLst>
          </p:cNvPr>
          <p:cNvSpPr txBox="1"/>
          <p:nvPr/>
        </p:nvSpPr>
        <p:spPr>
          <a:xfrm>
            <a:off x="4572000" y="3152075"/>
            <a:ext cx="4071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Traes_1BL_447468BDE</a:t>
            </a:r>
            <a:endParaRPr lang="is-I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411098-EE62-DF45-B87B-819898F21F50}"/>
              </a:ext>
            </a:extLst>
          </p:cNvPr>
          <p:cNvSpPr txBox="1"/>
          <p:nvPr/>
        </p:nvSpPr>
        <p:spPr>
          <a:xfrm>
            <a:off x="4961700" y="3611273"/>
            <a:ext cx="2497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Chromosome</a:t>
            </a:r>
          </a:p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279E8C-0A4C-9E4D-A873-ED1B999EE665}"/>
              </a:ext>
            </a:extLst>
          </p:cNvPr>
          <p:cNvSpPr txBox="1"/>
          <p:nvPr/>
        </p:nvSpPr>
        <p:spPr>
          <a:xfrm>
            <a:off x="6310732" y="2635729"/>
            <a:ext cx="2497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Unique ID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82D2C8B-F4F6-F240-B840-53BD622063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78027" y="758534"/>
          <a:ext cx="4722921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382">
                  <a:extLst>
                    <a:ext uri="{9D8B030D-6E8A-4147-A177-3AD203B41FA5}">
                      <a16:colId xmlns:a16="http://schemas.microsoft.com/office/drawing/2014/main" val="3373728841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885778235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6264106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23386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8085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Resources using CSS gene models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3534977" cy="4956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Coding genes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100,934</a:t>
                      </a:r>
                      <a:endParaRPr lang="is-IS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4802380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Resources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Archive</a:t>
                      </a: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EnsemblPlants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76219440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TILLING mutants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556166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expVIP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86761857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Accession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Chinese Spring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209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682A2BF-40B5-3244-B9DA-47B1F525EA4F}"/>
              </a:ext>
            </a:extLst>
          </p:cNvPr>
          <p:cNvSpPr/>
          <p:nvPr/>
        </p:nvSpPr>
        <p:spPr>
          <a:xfrm>
            <a:off x="339508" y="5770981"/>
            <a:ext cx="38599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TILLING mutants: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www.wheat-tilling.com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Expression browser: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www.wheat-expression.com</a:t>
            </a:r>
            <a:endParaRPr lang="en-GB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More details and tutorials on: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www.wheat-training.com</a:t>
            </a:r>
            <a:endParaRPr lang="en-GB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200" i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E9A238-EE44-C34A-856E-655367DD44D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78027" y="758534"/>
          <a:ext cx="4722921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382">
                  <a:extLst>
                    <a:ext uri="{9D8B030D-6E8A-4147-A177-3AD203B41FA5}">
                      <a16:colId xmlns:a16="http://schemas.microsoft.com/office/drawing/2014/main" val="3373728841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885778235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6264106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23386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696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TGACv1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3534977" cy="4956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Coding genes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100,934</a:t>
                      </a:r>
                      <a:endParaRPr lang="is-IS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4802380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Resources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Archive</a:t>
                      </a: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EnsemblPlants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76219440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TILLING mutants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556166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expVIP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86761857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Accession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Chinese Spring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209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682A2BF-40B5-3244-B9DA-47B1F525EA4F}"/>
              </a:ext>
            </a:extLst>
          </p:cNvPr>
          <p:cNvSpPr/>
          <p:nvPr/>
        </p:nvSpPr>
        <p:spPr>
          <a:xfrm>
            <a:off x="339508" y="5770981"/>
            <a:ext cx="38599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TILLING mutants: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www.wheat-tilling.com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Expression browser: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www.wheat-expression.com</a:t>
            </a:r>
            <a:endParaRPr lang="en-GB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More details and tutorials on: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www.wheat-training.com</a:t>
            </a:r>
            <a:endParaRPr lang="en-GB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200" i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E9A238-EE44-C34A-856E-655367DD44DC}"/>
              </a:ext>
            </a:extLst>
          </p:cNvPr>
          <p:cNvGraphicFramePr>
            <a:graphicFrameLocks noGrp="1"/>
          </p:cNvGraphicFramePr>
          <p:nvPr/>
        </p:nvGraphicFramePr>
        <p:xfrm>
          <a:off x="3978027" y="758534"/>
          <a:ext cx="4722921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382">
                  <a:extLst>
                    <a:ext uri="{9D8B030D-6E8A-4147-A177-3AD203B41FA5}">
                      <a16:colId xmlns:a16="http://schemas.microsoft.com/office/drawing/2014/main" val="3373728841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885778235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6264106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2338676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E68D606F-7671-BD4B-A30E-79BF84CB304E}"/>
              </a:ext>
            </a:extLst>
          </p:cNvPr>
          <p:cNvSpPr/>
          <p:nvPr/>
        </p:nvSpPr>
        <p:spPr>
          <a:xfrm>
            <a:off x="3978027" y="758533"/>
            <a:ext cx="2280270" cy="8571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02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TGACv1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3534977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E9A238-EE44-C34A-856E-655367DD44DC}"/>
              </a:ext>
            </a:extLst>
          </p:cNvPr>
          <p:cNvGraphicFramePr>
            <a:graphicFrameLocks noGrp="1"/>
          </p:cNvGraphicFramePr>
          <p:nvPr/>
        </p:nvGraphicFramePr>
        <p:xfrm>
          <a:off x="3978027" y="758534"/>
          <a:ext cx="4722921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382">
                  <a:extLst>
                    <a:ext uri="{9D8B030D-6E8A-4147-A177-3AD203B41FA5}">
                      <a16:colId xmlns:a16="http://schemas.microsoft.com/office/drawing/2014/main" val="3373728841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885778235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6264106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2338676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E68D606F-7671-BD4B-A30E-79BF84CB304E}"/>
              </a:ext>
            </a:extLst>
          </p:cNvPr>
          <p:cNvSpPr/>
          <p:nvPr/>
        </p:nvSpPr>
        <p:spPr>
          <a:xfrm>
            <a:off x="3978027" y="758533"/>
            <a:ext cx="2280270" cy="8571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4BDE60-696D-0848-9423-76CBDC869A39}"/>
              </a:ext>
            </a:extLst>
          </p:cNvPr>
          <p:cNvSpPr txBox="1"/>
          <p:nvPr/>
        </p:nvSpPr>
        <p:spPr>
          <a:xfrm>
            <a:off x="1722912" y="2399670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881B9-4382-BA41-921D-700B800D161B}"/>
              </a:ext>
            </a:extLst>
          </p:cNvPr>
          <p:cNvCxnSpPr>
            <a:cxnSpLocks/>
          </p:cNvCxnSpPr>
          <p:nvPr/>
        </p:nvCxnSpPr>
        <p:spPr>
          <a:xfrm>
            <a:off x="3250870" y="2704470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12AB34-44CE-4B41-A82D-87E573FD149E}"/>
              </a:ext>
            </a:extLst>
          </p:cNvPr>
          <p:cNvCxnSpPr>
            <a:cxnSpLocks/>
          </p:cNvCxnSpPr>
          <p:nvPr/>
        </p:nvCxnSpPr>
        <p:spPr>
          <a:xfrm>
            <a:off x="2748231" y="2537943"/>
            <a:ext cx="100527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EA2273-5D1B-AD43-B89E-DD3386E4C4C2}"/>
              </a:ext>
            </a:extLst>
          </p:cNvPr>
          <p:cNvCxnSpPr/>
          <p:nvPr/>
        </p:nvCxnSpPr>
        <p:spPr>
          <a:xfrm>
            <a:off x="2894610" y="2578654"/>
            <a:ext cx="7125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4AD16D5-A6C7-5E47-8C1C-DE50E768EF25}"/>
              </a:ext>
            </a:extLst>
          </p:cNvPr>
          <p:cNvSpPr txBox="1"/>
          <p:nvPr/>
        </p:nvSpPr>
        <p:spPr>
          <a:xfrm>
            <a:off x="1330497" y="3751478"/>
            <a:ext cx="91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TGACv1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FC8295-C778-D144-9CEA-2C1045E0262D}"/>
              </a:ext>
            </a:extLst>
          </p:cNvPr>
          <p:cNvSpPr txBox="1"/>
          <p:nvPr/>
        </p:nvSpPr>
        <p:spPr>
          <a:xfrm>
            <a:off x="3108515" y="179977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0ED5D6-8BF8-EB41-AE04-C8B416913F00}"/>
              </a:ext>
            </a:extLst>
          </p:cNvPr>
          <p:cNvSpPr txBox="1"/>
          <p:nvPr/>
        </p:nvSpPr>
        <p:spPr>
          <a:xfrm>
            <a:off x="4195478" y="179977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6F80AF-EAAE-F443-99CF-E51944C399BD}"/>
              </a:ext>
            </a:extLst>
          </p:cNvPr>
          <p:cNvSpPr txBox="1"/>
          <p:nvPr/>
        </p:nvSpPr>
        <p:spPr>
          <a:xfrm>
            <a:off x="5282441" y="179644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FD8C5B-96A3-5040-9C3F-25F8C13B0681}"/>
              </a:ext>
            </a:extLst>
          </p:cNvPr>
          <p:cNvSpPr txBox="1"/>
          <p:nvPr/>
        </p:nvSpPr>
        <p:spPr>
          <a:xfrm>
            <a:off x="6170221" y="179629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756605-D9B4-914D-A473-4A3F2A9AEC26}"/>
              </a:ext>
            </a:extLst>
          </p:cNvPr>
          <p:cNvCxnSpPr/>
          <p:nvPr/>
        </p:nvCxnSpPr>
        <p:spPr>
          <a:xfrm>
            <a:off x="2910044" y="2409996"/>
            <a:ext cx="7125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15C5D1F-4006-0A49-B8EC-362E1D8B402C}"/>
              </a:ext>
            </a:extLst>
          </p:cNvPr>
          <p:cNvCxnSpPr>
            <a:cxnSpLocks/>
          </p:cNvCxnSpPr>
          <p:nvPr/>
        </p:nvCxnSpPr>
        <p:spPr>
          <a:xfrm>
            <a:off x="3923073" y="2409996"/>
            <a:ext cx="100527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36CA44-B1EC-E747-AB49-E3EEBF44CD2E}"/>
              </a:ext>
            </a:extLst>
          </p:cNvPr>
          <p:cNvCxnSpPr>
            <a:cxnSpLocks/>
          </p:cNvCxnSpPr>
          <p:nvPr/>
        </p:nvCxnSpPr>
        <p:spPr>
          <a:xfrm>
            <a:off x="5351904" y="2247699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179FF3C-CB64-D348-B6F4-8F3DA7F06F95}"/>
              </a:ext>
            </a:extLst>
          </p:cNvPr>
          <p:cNvCxnSpPr>
            <a:cxnSpLocks/>
          </p:cNvCxnSpPr>
          <p:nvPr/>
        </p:nvCxnSpPr>
        <p:spPr>
          <a:xfrm>
            <a:off x="4221852" y="2212073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39BEBEF-F665-AE4C-9A37-152E2728437D}"/>
              </a:ext>
            </a:extLst>
          </p:cNvPr>
          <p:cNvCxnSpPr>
            <a:cxnSpLocks/>
          </p:cNvCxnSpPr>
          <p:nvPr/>
        </p:nvCxnSpPr>
        <p:spPr>
          <a:xfrm>
            <a:off x="5351904" y="2481079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2F31B29-C442-F94D-9BA6-FC61DC92D676}"/>
              </a:ext>
            </a:extLst>
          </p:cNvPr>
          <p:cNvCxnSpPr>
            <a:cxnSpLocks/>
          </p:cNvCxnSpPr>
          <p:nvPr/>
        </p:nvCxnSpPr>
        <p:spPr>
          <a:xfrm>
            <a:off x="3923073" y="2674719"/>
            <a:ext cx="100527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3028EDA-BDEC-4940-90AE-B6D711B4C125}"/>
              </a:ext>
            </a:extLst>
          </p:cNvPr>
          <p:cNvCxnSpPr>
            <a:cxnSpLocks/>
          </p:cNvCxnSpPr>
          <p:nvPr/>
        </p:nvCxnSpPr>
        <p:spPr>
          <a:xfrm>
            <a:off x="6134195" y="2709712"/>
            <a:ext cx="100527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A3E6F73-7FEC-794F-BF9A-035317B59414}"/>
              </a:ext>
            </a:extLst>
          </p:cNvPr>
          <p:cNvCxnSpPr/>
          <p:nvPr/>
        </p:nvCxnSpPr>
        <p:spPr>
          <a:xfrm>
            <a:off x="4049743" y="2559019"/>
            <a:ext cx="7125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BF22BFA-AC78-344E-8120-D22E496CFBA6}"/>
              </a:ext>
            </a:extLst>
          </p:cNvPr>
          <p:cNvCxnSpPr/>
          <p:nvPr/>
        </p:nvCxnSpPr>
        <p:spPr>
          <a:xfrm>
            <a:off x="5201482" y="2382015"/>
            <a:ext cx="7125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5A5194-8375-A24C-B864-163CEFF83494}"/>
              </a:ext>
            </a:extLst>
          </p:cNvPr>
          <p:cNvCxnSpPr>
            <a:cxnSpLocks/>
          </p:cNvCxnSpPr>
          <p:nvPr/>
        </p:nvCxnSpPr>
        <p:spPr>
          <a:xfrm>
            <a:off x="6134195" y="2254490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135E8A-C8AC-A24A-9A8B-4D3A86563C20}"/>
              </a:ext>
            </a:extLst>
          </p:cNvPr>
          <p:cNvCxnSpPr>
            <a:cxnSpLocks/>
          </p:cNvCxnSpPr>
          <p:nvPr/>
        </p:nvCxnSpPr>
        <p:spPr>
          <a:xfrm>
            <a:off x="6134195" y="2562396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39B2CAD-6B53-1A4B-990D-A16DF7ED4328}"/>
              </a:ext>
            </a:extLst>
          </p:cNvPr>
          <p:cNvCxnSpPr>
            <a:cxnSpLocks/>
          </p:cNvCxnSpPr>
          <p:nvPr/>
        </p:nvCxnSpPr>
        <p:spPr>
          <a:xfrm>
            <a:off x="3109945" y="2242342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FA172B4-BBC9-9648-96C4-6A5ED3E2A79E}"/>
              </a:ext>
            </a:extLst>
          </p:cNvPr>
          <p:cNvCxnSpPr>
            <a:cxnSpLocks/>
          </p:cNvCxnSpPr>
          <p:nvPr/>
        </p:nvCxnSpPr>
        <p:spPr>
          <a:xfrm>
            <a:off x="5351904" y="2556458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893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TGACv1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3534977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E9A238-EE44-C34A-856E-655367DD44DC}"/>
              </a:ext>
            </a:extLst>
          </p:cNvPr>
          <p:cNvGraphicFramePr>
            <a:graphicFrameLocks noGrp="1"/>
          </p:cNvGraphicFramePr>
          <p:nvPr/>
        </p:nvGraphicFramePr>
        <p:xfrm>
          <a:off x="3978027" y="758534"/>
          <a:ext cx="4722921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382">
                  <a:extLst>
                    <a:ext uri="{9D8B030D-6E8A-4147-A177-3AD203B41FA5}">
                      <a16:colId xmlns:a16="http://schemas.microsoft.com/office/drawing/2014/main" val="3373728841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885778235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6264106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2338676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E68D606F-7671-BD4B-A30E-79BF84CB304E}"/>
              </a:ext>
            </a:extLst>
          </p:cNvPr>
          <p:cNvSpPr/>
          <p:nvPr/>
        </p:nvSpPr>
        <p:spPr>
          <a:xfrm>
            <a:off x="3978027" y="758533"/>
            <a:ext cx="2280270" cy="8571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AD16D5-A6C7-5E47-8C1C-DE50E768EF25}"/>
              </a:ext>
            </a:extLst>
          </p:cNvPr>
          <p:cNvSpPr txBox="1"/>
          <p:nvPr/>
        </p:nvSpPr>
        <p:spPr>
          <a:xfrm>
            <a:off x="1330497" y="3751478"/>
            <a:ext cx="91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TGACv1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E82A05-1C28-8440-A99D-79A488C84202}"/>
              </a:ext>
            </a:extLst>
          </p:cNvPr>
          <p:cNvCxnSpPr>
            <a:cxnSpLocks/>
          </p:cNvCxnSpPr>
          <p:nvPr/>
        </p:nvCxnSpPr>
        <p:spPr>
          <a:xfrm>
            <a:off x="2748231" y="3949400"/>
            <a:ext cx="22161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BBB3D06-F108-4E49-80C4-79F1A52253F1}"/>
              </a:ext>
            </a:extLst>
          </p:cNvPr>
          <p:cNvCxnSpPr>
            <a:cxnSpLocks/>
          </p:cNvCxnSpPr>
          <p:nvPr/>
        </p:nvCxnSpPr>
        <p:spPr>
          <a:xfrm>
            <a:off x="2946070" y="4244304"/>
            <a:ext cx="22161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5F64DA9-392F-A246-A7F5-BA8BFF2D2B5D}"/>
              </a:ext>
            </a:extLst>
          </p:cNvPr>
          <p:cNvCxnSpPr>
            <a:cxnSpLocks/>
          </p:cNvCxnSpPr>
          <p:nvPr/>
        </p:nvCxnSpPr>
        <p:spPr>
          <a:xfrm>
            <a:off x="3066296" y="3636683"/>
            <a:ext cx="22161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09D2497-CB51-2D4E-9BE7-3C456466B19D}"/>
              </a:ext>
            </a:extLst>
          </p:cNvPr>
          <p:cNvCxnSpPr>
            <a:cxnSpLocks/>
          </p:cNvCxnSpPr>
          <p:nvPr/>
        </p:nvCxnSpPr>
        <p:spPr>
          <a:xfrm>
            <a:off x="3218696" y="3789083"/>
            <a:ext cx="22161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F647BB0-D87A-8F49-AC1B-0508B9CB7BF9}"/>
              </a:ext>
            </a:extLst>
          </p:cNvPr>
          <p:cNvCxnSpPr>
            <a:cxnSpLocks/>
          </p:cNvCxnSpPr>
          <p:nvPr/>
        </p:nvCxnSpPr>
        <p:spPr>
          <a:xfrm>
            <a:off x="6067425" y="3635558"/>
            <a:ext cx="22161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897DCFB-95FC-1342-99DA-84CC291B1285}"/>
              </a:ext>
            </a:extLst>
          </p:cNvPr>
          <p:cNvCxnSpPr>
            <a:cxnSpLocks/>
          </p:cNvCxnSpPr>
          <p:nvPr/>
        </p:nvCxnSpPr>
        <p:spPr>
          <a:xfrm flipV="1">
            <a:off x="6804561" y="3787958"/>
            <a:ext cx="1631409" cy="11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24D9AE7-A516-134A-949D-1B50E359BC9A}"/>
              </a:ext>
            </a:extLst>
          </p:cNvPr>
          <p:cNvCxnSpPr>
            <a:cxnSpLocks/>
          </p:cNvCxnSpPr>
          <p:nvPr/>
        </p:nvCxnSpPr>
        <p:spPr>
          <a:xfrm flipV="1">
            <a:off x="5950027" y="3940359"/>
            <a:ext cx="2638343" cy="90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BEA7F33-2EBF-954C-BFAB-F85CE1BDB039}"/>
              </a:ext>
            </a:extLst>
          </p:cNvPr>
          <p:cNvCxnSpPr>
            <a:cxnSpLocks/>
          </p:cNvCxnSpPr>
          <p:nvPr/>
        </p:nvCxnSpPr>
        <p:spPr>
          <a:xfrm>
            <a:off x="6577940" y="4092759"/>
            <a:ext cx="2162830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20E9810-A706-3740-95D9-5A30BA3F5C48}"/>
              </a:ext>
            </a:extLst>
          </p:cNvPr>
          <p:cNvSpPr txBox="1"/>
          <p:nvPr/>
        </p:nvSpPr>
        <p:spPr>
          <a:xfrm>
            <a:off x="3819510" y="321123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5B6892F-DCD1-B341-A08A-EF71566D45E8}"/>
              </a:ext>
            </a:extLst>
          </p:cNvPr>
          <p:cNvSpPr txBox="1"/>
          <p:nvPr/>
        </p:nvSpPr>
        <p:spPr>
          <a:xfrm>
            <a:off x="7175497" y="3211233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8DFB3CD-9F1E-B144-B40E-FC7F3E7738B5}"/>
              </a:ext>
            </a:extLst>
          </p:cNvPr>
          <p:cNvSpPr txBox="1"/>
          <p:nvPr/>
        </p:nvSpPr>
        <p:spPr>
          <a:xfrm>
            <a:off x="801040" y="4869411"/>
            <a:ext cx="799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Larger bins – chromosome assignment based on CSS sequencing data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8B7BBA-4674-C849-88A4-95F9A704E5C0}"/>
              </a:ext>
            </a:extLst>
          </p:cNvPr>
          <p:cNvSpPr txBox="1"/>
          <p:nvPr/>
        </p:nvSpPr>
        <p:spPr>
          <a:xfrm>
            <a:off x="1722912" y="2399670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CSS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3C918C3-85D2-8E42-8F8E-84FDB64D0359}"/>
              </a:ext>
            </a:extLst>
          </p:cNvPr>
          <p:cNvCxnSpPr>
            <a:cxnSpLocks/>
          </p:cNvCxnSpPr>
          <p:nvPr/>
        </p:nvCxnSpPr>
        <p:spPr>
          <a:xfrm>
            <a:off x="3250870" y="2704470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0DD7493-8A0A-D648-AA95-FCE79E046E75}"/>
              </a:ext>
            </a:extLst>
          </p:cNvPr>
          <p:cNvCxnSpPr>
            <a:cxnSpLocks/>
          </p:cNvCxnSpPr>
          <p:nvPr/>
        </p:nvCxnSpPr>
        <p:spPr>
          <a:xfrm>
            <a:off x="2748231" y="2537943"/>
            <a:ext cx="100527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A8296EC-812A-BB4B-BC97-8172463431BA}"/>
              </a:ext>
            </a:extLst>
          </p:cNvPr>
          <p:cNvCxnSpPr/>
          <p:nvPr/>
        </p:nvCxnSpPr>
        <p:spPr>
          <a:xfrm>
            <a:off x="2894610" y="2578654"/>
            <a:ext cx="7125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D1506F64-981E-8444-8F6F-534D98AA3368}"/>
              </a:ext>
            </a:extLst>
          </p:cNvPr>
          <p:cNvSpPr txBox="1"/>
          <p:nvPr/>
        </p:nvSpPr>
        <p:spPr>
          <a:xfrm>
            <a:off x="3108515" y="179977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68246B4-B897-B146-9001-B9130293FABD}"/>
              </a:ext>
            </a:extLst>
          </p:cNvPr>
          <p:cNvSpPr txBox="1"/>
          <p:nvPr/>
        </p:nvSpPr>
        <p:spPr>
          <a:xfrm>
            <a:off x="4195478" y="179977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846E498-E254-8742-BCC0-FBC5B1AC15F1}"/>
              </a:ext>
            </a:extLst>
          </p:cNvPr>
          <p:cNvSpPr txBox="1"/>
          <p:nvPr/>
        </p:nvSpPr>
        <p:spPr>
          <a:xfrm>
            <a:off x="5282441" y="179644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1BL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DA88614-84A8-A14F-ABDD-AF0E2F9A8098}"/>
              </a:ext>
            </a:extLst>
          </p:cNvPr>
          <p:cNvSpPr txBox="1"/>
          <p:nvPr/>
        </p:nvSpPr>
        <p:spPr>
          <a:xfrm>
            <a:off x="6170221" y="179629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1BL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68D874F-B648-2542-89ED-E375AC198B69}"/>
              </a:ext>
            </a:extLst>
          </p:cNvPr>
          <p:cNvCxnSpPr/>
          <p:nvPr/>
        </p:nvCxnSpPr>
        <p:spPr>
          <a:xfrm>
            <a:off x="2910044" y="2409996"/>
            <a:ext cx="7125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C909ACC-448F-A347-86BE-77E0D88B0827}"/>
              </a:ext>
            </a:extLst>
          </p:cNvPr>
          <p:cNvCxnSpPr>
            <a:cxnSpLocks/>
          </p:cNvCxnSpPr>
          <p:nvPr/>
        </p:nvCxnSpPr>
        <p:spPr>
          <a:xfrm>
            <a:off x="3923073" y="2409996"/>
            <a:ext cx="100527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C4AD348-2663-B44C-BA16-4B7B5EF694C5}"/>
              </a:ext>
            </a:extLst>
          </p:cNvPr>
          <p:cNvCxnSpPr>
            <a:cxnSpLocks/>
          </p:cNvCxnSpPr>
          <p:nvPr/>
        </p:nvCxnSpPr>
        <p:spPr>
          <a:xfrm>
            <a:off x="5351904" y="2247699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BFE9A83-FCA9-7448-8A66-122A7036C4C7}"/>
              </a:ext>
            </a:extLst>
          </p:cNvPr>
          <p:cNvCxnSpPr>
            <a:cxnSpLocks/>
          </p:cNvCxnSpPr>
          <p:nvPr/>
        </p:nvCxnSpPr>
        <p:spPr>
          <a:xfrm>
            <a:off x="4221852" y="2212073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285C05B-22F2-0E45-9F47-403EF4E3F018}"/>
              </a:ext>
            </a:extLst>
          </p:cNvPr>
          <p:cNvCxnSpPr>
            <a:cxnSpLocks/>
          </p:cNvCxnSpPr>
          <p:nvPr/>
        </p:nvCxnSpPr>
        <p:spPr>
          <a:xfrm>
            <a:off x="5351904" y="2481079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B93709B-D5EF-564F-B490-67FF76F57EBA}"/>
              </a:ext>
            </a:extLst>
          </p:cNvPr>
          <p:cNvCxnSpPr>
            <a:cxnSpLocks/>
          </p:cNvCxnSpPr>
          <p:nvPr/>
        </p:nvCxnSpPr>
        <p:spPr>
          <a:xfrm>
            <a:off x="3923073" y="2674719"/>
            <a:ext cx="100527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ADEFB37-12C3-0B41-AE41-C86337A8B40E}"/>
              </a:ext>
            </a:extLst>
          </p:cNvPr>
          <p:cNvCxnSpPr>
            <a:cxnSpLocks/>
          </p:cNvCxnSpPr>
          <p:nvPr/>
        </p:nvCxnSpPr>
        <p:spPr>
          <a:xfrm>
            <a:off x="6134195" y="2709712"/>
            <a:ext cx="100527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64ABEB8-7761-1547-9B66-81AF8F7EA46D}"/>
              </a:ext>
            </a:extLst>
          </p:cNvPr>
          <p:cNvCxnSpPr/>
          <p:nvPr/>
        </p:nvCxnSpPr>
        <p:spPr>
          <a:xfrm>
            <a:off x="4049743" y="2559019"/>
            <a:ext cx="7125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4CC783E-A648-734E-A43B-4D22B36ED37D}"/>
              </a:ext>
            </a:extLst>
          </p:cNvPr>
          <p:cNvCxnSpPr/>
          <p:nvPr/>
        </p:nvCxnSpPr>
        <p:spPr>
          <a:xfrm>
            <a:off x="5201482" y="2382015"/>
            <a:ext cx="7125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9979B05-764A-024C-8F3B-8E48846DBE71}"/>
              </a:ext>
            </a:extLst>
          </p:cNvPr>
          <p:cNvCxnSpPr>
            <a:cxnSpLocks/>
          </p:cNvCxnSpPr>
          <p:nvPr/>
        </p:nvCxnSpPr>
        <p:spPr>
          <a:xfrm>
            <a:off x="6134195" y="2254490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B0D2AE2-F15D-0248-A03A-3F512F2ADD57}"/>
              </a:ext>
            </a:extLst>
          </p:cNvPr>
          <p:cNvCxnSpPr>
            <a:cxnSpLocks/>
          </p:cNvCxnSpPr>
          <p:nvPr/>
        </p:nvCxnSpPr>
        <p:spPr>
          <a:xfrm>
            <a:off x="6134195" y="2562396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2F17C78-8A2B-0440-AD34-AAC357AE2497}"/>
              </a:ext>
            </a:extLst>
          </p:cNvPr>
          <p:cNvCxnSpPr>
            <a:cxnSpLocks/>
          </p:cNvCxnSpPr>
          <p:nvPr/>
        </p:nvCxnSpPr>
        <p:spPr>
          <a:xfrm>
            <a:off x="3109945" y="2242342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2020028-8D20-144F-8CA1-3D9B78B849E1}"/>
              </a:ext>
            </a:extLst>
          </p:cNvPr>
          <p:cNvCxnSpPr>
            <a:cxnSpLocks/>
          </p:cNvCxnSpPr>
          <p:nvPr/>
        </p:nvCxnSpPr>
        <p:spPr>
          <a:xfrm>
            <a:off x="5351904" y="2556458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45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TGACv1: Better representation of the genome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3534977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6E9A238-EE44-C34A-856E-655367DD44DC}"/>
              </a:ext>
            </a:extLst>
          </p:cNvPr>
          <p:cNvGraphicFramePr>
            <a:graphicFrameLocks noGrp="1"/>
          </p:cNvGraphicFramePr>
          <p:nvPr/>
        </p:nvGraphicFramePr>
        <p:xfrm>
          <a:off x="3978027" y="758534"/>
          <a:ext cx="4722921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382">
                  <a:extLst>
                    <a:ext uri="{9D8B030D-6E8A-4147-A177-3AD203B41FA5}">
                      <a16:colId xmlns:a16="http://schemas.microsoft.com/office/drawing/2014/main" val="3373728841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885778235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66264106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2338676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E68D606F-7671-BD4B-A30E-79BF84CB304E}"/>
              </a:ext>
            </a:extLst>
          </p:cNvPr>
          <p:cNvSpPr/>
          <p:nvPr/>
        </p:nvSpPr>
        <p:spPr>
          <a:xfrm>
            <a:off x="3978027" y="758533"/>
            <a:ext cx="2280270" cy="8571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4F45DD-4AD3-7E40-86C6-944FFE54FE1D}"/>
              </a:ext>
            </a:extLst>
          </p:cNvPr>
          <p:cNvSpPr txBox="1"/>
          <p:nvPr/>
        </p:nvSpPr>
        <p:spPr>
          <a:xfrm>
            <a:off x="0" y="2120222"/>
            <a:ext cx="9143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735,943 scaffolds</a:t>
            </a:r>
          </a:p>
          <a:p>
            <a:pPr algn="ctr"/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Median contig length ~88.7 kb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(after repeat masking)</a:t>
            </a:r>
          </a:p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Assembled 13.4 Gb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(out of ~15 Gb)</a:t>
            </a:r>
          </a:p>
        </p:txBody>
      </p:sp>
    </p:spTree>
    <p:extLst>
      <p:ext uri="{BB962C8B-B14F-4D97-AF65-F5344CB8AC3E}">
        <p14:creationId xmlns:p14="http://schemas.microsoft.com/office/powerpoint/2010/main" val="4168029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TGACv1: Significant improvement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5821359" cy="2591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541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TGACv1: New gene annotation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5821359" cy="3480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Coding genes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100,934</a:t>
                      </a:r>
                      <a:endParaRPr lang="is-IS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104,390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480238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6B756A7-BE11-284E-B214-C1CDE89553FF}"/>
              </a:ext>
            </a:extLst>
          </p:cNvPr>
          <p:cNvSpPr/>
          <p:nvPr/>
        </p:nvSpPr>
        <p:spPr>
          <a:xfrm>
            <a:off x="3984140" y="3313730"/>
            <a:ext cx="2280270" cy="898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80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8C147-00C6-4FEA-BC34-BC56E63B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D22FB-EAE1-4EA8-9F9F-DF41895AA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Genome assemblies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Expression tools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Practical session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7659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TGACv1 gene models: nomenclature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5821359" cy="3480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Coding genes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100,934</a:t>
                      </a:r>
                      <a:endParaRPr lang="is-IS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104,390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480238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76C6034-C121-414C-8662-5D63B9ED711B}"/>
              </a:ext>
            </a:extLst>
          </p:cNvPr>
          <p:cNvSpPr/>
          <p:nvPr/>
        </p:nvSpPr>
        <p:spPr>
          <a:xfrm>
            <a:off x="3984140" y="3313730"/>
            <a:ext cx="2280270" cy="898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51D470-297D-2641-ABB4-DDE24D684199}"/>
              </a:ext>
            </a:extLst>
          </p:cNvPr>
          <p:cNvCxnSpPr>
            <a:cxnSpLocks/>
          </p:cNvCxnSpPr>
          <p:nvPr/>
        </p:nvCxnSpPr>
        <p:spPr>
          <a:xfrm flipH="1">
            <a:off x="2695699" y="3605846"/>
            <a:ext cx="1395526" cy="954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B21D93-7424-0447-9774-9D0E9BCF45E5}"/>
              </a:ext>
            </a:extLst>
          </p:cNvPr>
          <p:cNvSpPr txBox="1"/>
          <p:nvPr/>
        </p:nvSpPr>
        <p:spPr>
          <a:xfrm>
            <a:off x="1574612" y="4714504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TRIAE_CS42_7DL_TGACv1_731555_AA2173560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1A7B08-0EC9-3343-B4D0-73F32FCAC796}"/>
              </a:ext>
            </a:extLst>
          </p:cNvPr>
          <p:cNvSpPr txBox="1"/>
          <p:nvPr/>
        </p:nvSpPr>
        <p:spPr>
          <a:xfrm>
            <a:off x="883865" y="5083836"/>
            <a:ext cx="2433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Species: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TRIticum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AEstivum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Accession: Chinese Spring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572FD6-F071-2C4F-89B4-126864F85FAA}"/>
              </a:ext>
            </a:extLst>
          </p:cNvPr>
          <p:cNvSpPr txBox="1"/>
          <p:nvPr/>
        </p:nvSpPr>
        <p:spPr>
          <a:xfrm>
            <a:off x="3085602" y="4235351"/>
            <a:ext cx="1616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Chromosome arm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F27C0B-745C-F745-8D2B-C2804CA5C592}"/>
              </a:ext>
            </a:extLst>
          </p:cNvPr>
          <p:cNvSpPr txBox="1"/>
          <p:nvPr/>
        </p:nvSpPr>
        <p:spPr>
          <a:xfrm>
            <a:off x="3686281" y="5085033"/>
            <a:ext cx="962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Assembly</a:t>
            </a:r>
          </a:p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version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4CBCA8-D655-3D40-874B-12EE444A4E5C}"/>
              </a:ext>
            </a:extLst>
          </p:cNvPr>
          <p:cNvSpPr txBox="1"/>
          <p:nvPr/>
        </p:nvSpPr>
        <p:spPr>
          <a:xfrm>
            <a:off x="5299495" y="5083836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Unique ID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387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8356324" cy="581242"/>
          </a:xfrm>
        </p:spPr>
        <p:txBody>
          <a:bodyPr>
            <a:normAutofit/>
          </a:bodyPr>
          <a:lstStyle/>
          <a:p>
            <a:r>
              <a:rPr lang="en-US" sz="2800" dirty="0"/>
              <a:t>TGACv1 is the current reference on </a:t>
            </a:r>
            <a:r>
              <a:rPr lang="en-US" sz="2800" dirty="0" err="1"/>
              <a:t>EnsemblPlants</a:t>
            </a:r>
            <a:r>
              <a:rPr lang="en-US" sz="2800" dirty="0"/>
              <a:t>…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5821359" cy="3874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Coding genes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100,934</a:t>
                      </a:r>
                      <a:endParaRPr lang="is-IS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104,390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4802380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Resources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Archive</a:t>
                      </a: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EnsemblPlants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EnsemblPlants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*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7621944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F6D417C-E775-7F4A-B79F-7293906024E3}"/>
              </a:ext>
            </a:extLst>
          </p:cNvPr>
          <p:cNvSpPr/>
          <p:nvPr/>
        </p:nvSpPr>
        <p:spPr>
          <a:xfrm>
            <a:off x="3962400" y="4222610"/>
            <a:ext cx="2302010" cy="41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F65D7D-6D02-6F40-8F9C-BC3E9E9BCF60}"/>
              </a:ext>
            </a:extLst>
          </p:cNvPr>
          <p:cNvSpPr/>
          <p:nvPr/>
        </p:nvSpPr>
        <p:spPr>
          <a:xfrm>
            <a:off x="443051" y="4580295"/>
            <a:ext cx="45054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Includes SNP variation, gene trees, homoeolog assignments </a:t>
            </a:r>
          </a:p>
        </p:txBody>
      </p:sp>
    </p:spTree>
    <p:extLst>
      <p:ext uri="{BB962C8B-B14F-4D97-AF65-F5344CB8AC3E}">
        <p14:creationId xmlns:p14="http://schemas.microsoft.com/office/powerpoint/2010/main" val="1063668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00A1FD-9111-49E6-A28E-A93A4991F7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92696"/>
            <a:ext cx="9164070" cy="53869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968AD9-24CE-4FF2-89BF-D68E5767E715}"/>
              </a:ext>
            </a:extLst>
          </p:cNvPr>
          <p:cNvSpPr txBox="1"/>
          <p:nvPr/>
        </p:nvSpPr>
        <p:spPr>
          <a:xfrm>
            <a:off x="1718238" y="188640"/>
            <a:ext cx="5707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http://plants.ensembl.org/Triticum_aestivum/Info/Index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7265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Available resources using CSS and TGACv1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5821359" cy="5057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Coding genes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100,934</a:t>
                      </a:r>
                      <a:endParaRPr lang="is-IS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104,390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4802380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Resources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Archive</a:t>
                      </a: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EnsemblPlants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EnsemblPlants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*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76219440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TILLING mutants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TILLING mutants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556166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expVIP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expVIP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86761857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Accession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Chinese Spring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Chinese Spring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2094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0FCC669-FFDA-47B2-A1ED-99F12C7235F7}"/>
              </a:ext>
            </a:extLst>
          </p:cNvPr>
          <p:cNvSpPr/>
          <p:nvPr/>
        </p:nvSpPr>
        <p:spPr>
          <a:xfrm>
            <a:off x="339508" y="5770981"/>
            <a:ext cx="54343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Includes SNP variation, gene trees, homoeolog assignments </a:t>
            </a: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TGACv1 on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Ensembl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http://plants.ensembl.org/Triticum_aestivum/Info/Index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TILLING mutants: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www.wheat-tilling.com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Expression browser: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www.wheat-expression.com</a:t>
            </a:r>
            <a:endParaRPr lang="en-GB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More details and tutorials on: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www.wheat-training.com</a:t>
            </a:r>
            <a:endParaRPr lang="en-GB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3892763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RefSeqv1.0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5057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Coding genes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100,934</a:t>
                      </a:r>
                      <a:endParaRPr lang="is-IS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104,390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02380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Resources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Archive</a:t>
                      </a: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EnsemblPlants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EnsemblPlants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*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219440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TILLING mutants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TILLING mutants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56166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expVIP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expVIP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761857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Accession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Chinese Spring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Chinese Spring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94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0FCC669-FFDA-47B2-A1ED-99F12C7235F7}"/>
              </a:ext>
            </a:extLst>
          </p:cNvPr>
          <p:cNvSpPr/>
          <p:nvPr/>
        </p:nvSpPr>
        <p:spPr>
          <a:xfrm>
            <a:off x="339508" y="5770981"/>
            <a:ext cx="54343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Includes SNP variation, gene trees, homoeolog assignments </a:t>
            </a: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TGACv1 on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Ensembl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http://plants.ensembl.org/Triticum_aestivum/Info/Index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TILLING mutants: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www.wheat-tilling.com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Expression browser: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www.wheat-expression.com</a:t>
            </a:r>
            <a:endParaRPr lang="en-GB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More details and tutorials on: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www.wheat-training.com</a:t>
            </a:r>
            <a:endParaRPr lang="en-GB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20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36273C-427C-8943-84DC-20894A0D93BE}"/>
              </a:ext>
            </a:extLst>
          </p:cNvPr>
          <p:cNvSpPr/>
          <p:nvPr/>
        </p:nvSpPr>
        <p:spPr>
          <a:xfrm>
            <a:off x="6273800" y="758535"/>
            <a:ext cx="2427149" cy="854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44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8652" y="1169089"/>
            <a:ext cx="8421833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GB" sz="1950" dirty="0">
                <a:latin typeface="Arial" panose="020B0604020202020204" pitchFamily="34" charset="0"/>
                <a:cs typeface="Arial" panose="020B0604020202020204" pitchFamily="34" charset="0"/>
              </a:rPr>
              <a:t>IWGSC WGA v0.4 (available since June 2016)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Illumina short sequence reads assembled with 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NRGene’s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DeNovoMAGIC</a:t>
            </a:r>
            <a:r>
              <a:rPr lang="en-GB" sz="15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TM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software 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POPSEQ data and a 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HiC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map for chromosomal position assignment 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Over 99% of CSS contigs map to the assembly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9527"/>
            <a:ext cx="8421835" cy="841374"/>
          </a:xfrm>
        </p:spPr>
        <p:txBody>
          <a:bodyPr>
            <a:normAutofit/>
          </a:bodyPr>
          <a:lstStyle/>
          <a:p>
            <a:r>
              <a:rPr lang="en-US" sz="2500" dirty="0"/>
              <a:t>Comparison between IWGSC WGA v0.4 and RefSeq1.0</a:t>
            </a:r>
          </a:p>
        </p:txBody>
      </p:sp>
    </p:spTree>
    <p:extLst>
      <p:ext uri="{BB962C8B-B14F-4D97-AF65-F5344CB8AC3E}">
        <p14:creationId xmlns:p14="http://schemas.microsoft.com/office/powerpoint/2010/main" val="2681742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8652" y="1169089"/>
            <a:ext cx="8421833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GB" sz="1950" dirty="0">
                <a:latin typeface="Arial" panose="020B0604020202020204" pitchFamily="34" charset="0"/>
                <a:cs typeface="Arial" panose="020B0604020202020204" pitchFamily="34" charset="0"/>
              </a:rPr>
              <a:t>IWGSC WGA v0.4 (available since June 2016)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Illumina short sequence reads assembled with 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NRGene’s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DeNovoMAGIC</a:t>
            </a:r>
            <a:r>
              <a:rPr lang="en-GB" sz="15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TM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software 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POPSEQ data and a 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HiC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map for chromosomal position assignment </a:t>
            </a:r>
          </a:p>
          <a:p>
            <a:pPr marL="742950" lvl="1" indent="-285750">
              <a:buFont typeface=".AppleSystemUIFont" charset="-120"/>
              <a:buChar char="-"/>
            </a:pP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Over 99% of CSS contigs map to the assembly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9527"/>
            <a:ext cx="8421835" cy="841374"/>
          </a:xfrm>
        </p:spPr>
        <p:txBody>
          <a:bodyPr>
            <a:normAutofit/>
          </a:bodyPr>
          <a:lstStyle/>
          <a:p>
            <a:r>
              <a:rPr lang="en-US" sz="2500" dirty="0"/>
              <a:t>Comparison between IWGSC WGA v0.4 and RefSeq1.0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403753-B76D-524F-8EE9-EF1E537ABED0}"/>
              </a:ext>
            </a:extLst>
          </p:cNvPr>
          <p:cNvSpPr txBox="1"/>
          <p:nvPr/>
        </p:nvSpPr>
        <p:spPr>
          <a:xfrm>
            <a:off x="628649" y="2572189"/>
            <a:ext cx="8223251" cy="308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GB" sz="1950" dirty="0">
                <a:latin typeface="Arial" panose="020B0604020202020204" pitchFamily="34" charset="0"/>
                <a:cs typeface="Arial" panose="020B0604020202020204" pitchFamily="34" charset="0"/>
              </a:rPr>
              <a:t>IWGSC </a:t>
            </a:r>
            <a:r>
              <a:rPr lang="en-GB" sz="1950" dirty="0" err="1">
                <a:latin typeface="Arial" panose="020B0604020202020204" pitchFamily="34" charset="0"/>
                <a:cs typeface="Arial" panose="020B0604020202020204" pitchFamily="34" charset="0"/>
              </a:rPr>
              <a:t>RefSeq</a:t>
            </a:r>
            <a:r>
              <a:rPr lang="en-GB" sz="1950" dirty="0">
                <a:latin typeface="Arial" panose="020B0604020202020204" pitchFamily="34" charset="0"/>
                <a:cs typeface="Arial" panose="020B0604020202020204" pitchFamily="34" charset="0"/>
              </a:rPr>
              <a:t> v1.0 (available since January 2017)</a:t>
            </a:r>
          </a:p>
          <a:p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Integration of IWGSC WGA v0.4 with :</a:t>
            </a:r>
          </a:p>
          <a:p>
            <a:pPr lvl="1">
              <a:lnSpc>
                <a:spcPct val="150000"/>
              </a:lnSpc>
            </a:pPr>
            <a:r>
              <a:rPr lang="en-GB" sz="1350" dirty="0">
                <a:latin typeface="Arial" panose="020B0604020202020204" pitchFamily="34" charset="0"/>
                <a:cs typeface="Arial" panose="020B0604020202020204" pitchFamily="34" charset="0"/>
              </a:rPr>
              <a:t>-       Physical maps for all chromosomes;</a:t>
            </a:r>
          </a:p>
          <a:p>
            <a:pPr lvl="1">
              <a:lnSpc>
                <a:spcPct val="150000"/>
              </a:lnSpc>
            </a:pPr>
            <a:r>
              <a:rPr lang="en-GB" sz="1350" dirty="0">
                <a:latin typeface="Arial" panose="020B0604020202020204" pitchFamily="34" charset="0"/>
                <a:cs typeface="Arial" panose="020B0604020202020204" pitchFamily="34" charset="0"/>
              </a:rPr>
              <a:t>-       Sequenced BACs for 8 chromosomes (1A, 1B, 3B, 3D, 6B, 7A, 7B, 7D) and partial MTP BAC sequences for 2 chromosome arms (4AL, 5BS);</a:t>
            </a:r>
          </a:p>
          <a:p>
            <a:pPr lvl="1">
              <a:lnSpc>
                <a:spcPct val="150000"/>
              </a:lnSpc>
            </a:pPr>
            <a:r>
              <a:rPr lang="en-GB" sz="1350" dirty="0">
                <a:latin typeface="Arial" panose="020B0604020202020204" pitchFamily="34" charset="0"/>
                <a:cs typeface="Arial" panose="020B0604020202020204" pitchFamily="34" charset="0"/>
              </a:rPr>
              <a:t>-       MTP BAC WGP</a:t>
            </a:r>
            <a:r>
              <a:rPr lang="en-GB" sz="1350" baseline="30000" dirty="0">
                <a:latin typeface="Arial" panose="020B0604020202020204" pitchFamily="34" charset="0"/>
                <a:cs typeface="Arial" panose="020B0604020202020204" pitchFamily="34" charset="0"/>
              </a:rPr>
              <a:t>TM </a:t>
            </a:r>
            <a:r>
              <a:rPr lang="en-GB" sz="1350" dirty="0">
                <a:latin typeface="Arial" panose="020B0604020202020204" pitchFamily="34" charset="0"/>
                <a:cs typeface="Arial" panose="020B0604020202020204" pitchFamily="34" charset="0"/>
              </a:rPr>
              <a:t>sequence tags for all chromosomes, except 3B;</a:t>
            </a:r>
          </a:p>
          <a:p>
            <a:pPr lvl="1">
              <a:lnSpc>
                <a:spcPct val="150000"/>
              </a:lnSpc>
            </a:pPr>
            <a:r>
              <a:rPr lang="en-GB" sz="1350" dirty="0">
                <a:latin typeface="Arial" panose="020B0604020202020204" pitchFamily="34" charset="0"/>
                <a:cs typeface="Arial" panose="020B0604020202020204" pitchFamily="34" charset="0"/>
              </a:rPr>
              <a:t>-       </a:t>
            </a:r>
            <a:r>
              <a:rPr lang="en-GB" sz="1350" dirty="0" err="1">
                <a:latin typeface="Arial" panose="020B0604020202020204" pitchFamily="34" charset="0"/>
                <a:cs typeface="Arial" panose="020B0604020202020204" pitchFamily="34" charset="0"/>
              </a:rPr>
              <a:t>BioNano</a:t>
            </a:r>
            <a:r>
              <a:rPr lang="en-GB" sz="1350" dirty="0">
                <a:latin typeface="Arial" panose="020B0604020202020204" pitchFamily="34" charset="0"/>
                <a:cs typeface="Arial" panose="020B0604020202020204" pitchFamily="34" charset="0"/>
              </a:rPr>
              <a:t> optical maps (7A, 7B, 7DS);</a:t>
            </a:r>
          </a:p>
          <a:p>
            <a:pPr lvl="1">
              <a:lnSpc>
                <a:spcPct val="150000"/>
              </a:lnSpc>
            </a:pPr>
            <a:r>
              <a:rPr lang="en-GB" sz="1350" dirty="0">
                <a:latin typeface="Arial" panose="020B0604020202020204" pitchFamily="34" charset="0"/>
                <a:cs typeface="Arial" panose="020B0604020202020204" pitchFamily="34" charset="0"/>
              </a:rPr>
              <a:t>-       Alignment to RH maps (D chromosomes)</a:t>
            </a:r>
          </a:p>
          <a:p>
            <a:pPr lvl="1">
              <a:lnSpc>
                <a:spcPct val="150000"/>
              </a:lnSpc>
            </a:pPr>
            <a:r>
              <a:rPr lang="en-GB" sz="1350" dirty="0">
                <a:latin typeface="Arial" panose="020B0604020202020204" pitchFamily="34" charset="0"/>
                <a:cs typeface="Arial" panose="020B0604020202020204" pitchFamily="34" charset="0"/>
              </a:rPr>
              <a:t>-       GBS map of the </a:t>
            </a:r>
            <a:r>
              <a:rPr lang="en-GB" sz="1350" dirty="0" err="1">
                <a:latin typeface="Arial" panose="020B0604020202020204" pitchFamily="34" charset="0"/>
                <a:cs typeface="Arial" panose="020B0604020202020204" pitchFamily="34" charset="0"/>
              </a:rPr>
              <a:t>SynOp</a:t>
            </a:r>
            <a:r>
              <a:rPr lang="en-GB" sz="1350" dirty="0">
                <a:latin typeface="Arial" panose="020B0604020202020204" pitchFamily="34" charset="0"/>
                <a:cs typeface="Arial" panose="020B0604020202020204" pitchFamily="34" charset="0"/>
              </a:rPr>
              <a:t> RIL population </a:t>
            </a:r>
            <a:r>
              <a:rPr lang="en-GB" sz="1350" dirty="0" err="1">
                <a:latin typeface="Arial" panose="020B0604020202020204" pitchFamily="34" charset="0"/>
                <a:cs typeface="Arial" panose="020B0604020202020204" pitchFamily="34" charset="0"/>
              </a:rPr>
              <a:t>CsxRn</a:t>
            </a:r>
            <a:r>
              <a:rPr lang="en-GB" sz="1350" dirty="0">
                <a:latin typeface="Arial" panose="020B0604020202020204" pitchFamily="34" charset="0"/>
                <a:cs typeface="Arial" panose="020B0604020202020204" pitchFamily="34" charset="0"/>
              </a:rPr>
              <a:t> genetic map (INRA).</a:t>
            </a:r>
            <a:endParaRPr lang="en-GB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72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091253" y="1872747"/>
          <a:ext cx="6556457" cy="1977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0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6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9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r>
                        <a:rPr lang="en-US" sz="1800" dirty="0"/>
                        <a:t>Parameter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v0.4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535"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Scaffold N50 </a:t>
                      </a:r>
                    </a:p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(Number of scaffolds)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7.1 Mbp (</a:t>
                      </a:r>
                      <a:r>
                        <a:rPr lang="is-I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566</a:t>
                      </a:r>
                      <a:r>
                        <a:rPr lang="is-I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28.9 Mbp (147)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14.53 Gbp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14.6 Gbp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Unfilled gaps (=%n)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1.80%</a:t>
                      </a:r>
                      <a:endParaRPr lang="mr-IN" sz="18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1.48%</a:t>
                      </a:r>
                      <a:endParaRPr lang="mr-I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05740" y="5549901"/>
            <a:ext cx="56675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sources: </a:t>
            </a:r>
          </a:p>
          <a:p>
            <a:r>
              <a:rPr lang="en-US" sz="1400" i="1" dirty="0"/>
              <a:t>https://wheat-</a:t>
            </a:r>
            <a:r>
              <a:rPr lang="en-US" sz="1400" i="1" dirty="0" err="1"/>
              <a:t>urgi.versailles.inra.fr</a:t>
            </a:r>
            <a:r>
              <a:rPr lang="en-US" sz="1400" i="1" dirty="0"/>
              <a:t>/Seq-Repository/Assemblies</a:t>
            </a:r>
          </a:p>
          <a:p>
            <a:r>
              <a:rPr lang="en-US" sz="1400" i="1" dirty="0"/>
              <a:t>http://</a:t>
            </a:r>
            <a:r>
              <a:rPr lang="en-US" sz="1400" i="1" dirty="0" err="1"/>
              <a:t>nrgene.com</a:t>
            </a:r>
            <a:r>
              <a:rPr lang="en-US" sz="1400" i="1" dirty="0"/>
              <a:t>/</a:t>
            </a:r>
            <a:r>
              <a:rPr lang="en-US" sz="1400" i="1" dirty="0" err="1"/>
              <a:t>wp</a:t>
            </a:r>
            <a:r>
              <a:rPr lang="en-US" sz="1400" i="1" dirty="0"/>
              <a:t>-content/uploads/2017/02/DeNovo2.0_Brochure.pdf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B0F6E4-56A4-5946-BEC0-108D6395D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9527"/>
            <a:ext cx="8421835" cy="841374"/>
          </a:xfrm>
        </p:spPr>
        <p:txBody>
          <a:bodyPr>
            <a:normAutofit/>
          </a:bodyPr>
          <a:lstStyle/>
          <a:p>
            <a:r>
              <a:rPr lang="en-US" sz="2500" dirty="0"/>
              <a:t>Comparison between IWGSC WGA v0.4 and RefSeq1.0</a:t>
            </a:r>
          </a:p>
        </p:txBody>
      </p:sp>
    </p:spTree>
    <p:extLst>
      <p:ext uri="{BB962C8B-B14F-4D97-AF65-F5344CB8AC3E}">
        <p14:creationId xmlns:p14="http://schemas.microsoft.com/office/powerpoint/2010/main" val="1034826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C36273C-427C-8943-84DC-20894A0D93BE}"/>
              </a:ext>
            </a:extLst>
          </p:cNvPr>
          <p:cNvSpPr/>
          <p:nvPr/>
        </p:nvSpPr>
        <p:spPr>
          <a:xfrm>
            <a:off x="6273800" y="758535"/>
            <a:ext cx="2427149" cy="854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4F454-09A1-2E40-B569-2A9A3B1B20EB}"/>
              </a:ext>
            </a:extLst>
          </p:cNvPr>
          <p:cNvSpPr txBox="1"/>
          <p:nvPr/>
        </p:nvSpPr>
        <p:spPr>
          <a:xfrm>
            <a:off x="0" y="2120222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21 chromosomes!</a:t>
            </a:r>
          </a:p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Assembled 14.6 Gb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(out of ~15 Gb)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1B6E05-F386-4ACA-A905-3E92423B88F0}"/>
              </a:ext>
            </a:extLst>
          </p:cNvPr>
          <p:cNvSpPr txBox="1">
            <a:spLocks/>
          </p:cNvSpPr>
          <p:nvPr/>
        </p:nvSpPr>
        <p:spPr>
          <a:xfrm>
            <a:off x="628650" y="143756"/>
            <a:ext cx="7886700" cy="442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A chromosome-level assembly is here!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33482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C36273C-427C-8943-84DC-20894A0D93BE}"/>
              </a:ext>
            </a:extLst>
          </p:cNvPr>
          <p:cNvSpPr/>
          <p:nvPr/>
        </p:nvSpPr>
        <p:spPr>
          <a:xfrm>
            <a:off x="6273800" y="758535"/>
            <a:ext cx="2427149" cy="854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4F454-09A1-2E40-B569-2A9A3B1B20EB}"/>
              </a:ext>
            </a:extLst>
          </p:cNvPr>
          <p:cNvSpPr txBox="1"/>
          <p:nvPr/>
        </p:nvSpPr>
        <p:spPr>
          <a:xfrm>
            <a:off x="0" y="2120222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21 chromosomes!</a:t>
            </a:r>
          </a:p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Assembled 14.6 Gb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(out of ~15 Gb)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426126-B843-BA45-BF70-A4FC382E808F}"/>
              </a:ext>
            </a:extLst>
          </p:cNvPr>
          <p:cNvSpPr txBox="1"/>
          <p:nvPr/>
        </p:nvSpPr>
        <p:spPr>
          <a:xfrm>
            <a:off x="788645" y="5891403"/>
            <a:ext cx="122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RefSeqv1.0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36076DF-2FBC-A74F-996D-9801D761E479}"/>
              </a:ext>
            </a:extLst>
          </p:cNvPr>
          <p:cNvCxnSpPr>
            <a:cxnSpLocks/>
          </p:cNvCxnSpPr>
          <p:nvPr/>
        </p:nvCxnSpPr>
        <p:spPr>
          <a:xfrm>
            <a:off x="2307540" y="6103973"/>
            <a:ext cx="63934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366885D-4171-B548-8D9B-46477E27993A}"/>
              </a:ext>
            </a:extLst>
          </p:cNvPr>
          <p:cNvSpPr txBox="1"/>
          <p:nvPr/>
        </p:nvSpPr>
        <p:spPr>
          <a:xfrm>
            <a:off x="5303970" y="5747856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888866E-B4AB-D443-835E-D012360B3CAB}"/>
              </a:ext>
            </a:extLst>
          </p:cNvPr>
          <p:cNvSpPr txBox="1"/>
          <p:nvPr/>
        </p:nvSpPr>
        <p:spPr>
          <a:xfrm>
            <a:off x="1330497" y="5110378"/>
            <a:ext cx="91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TGACv1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635E09E-40FD-AD48-AAB2-8050C6F5573B}"/>
              </a:ext>
            </a:extLst>
          </p:cNvPr>
          <p:cNvCxnSpPr>
            <a:cxnSpLocks/>
          </p:cNvCxnSpPr>
          <p:nvPr/>
        </p:nvCxnSpPr>
        <p:spPr>
          <a:xfrm>
            <a:off x="2748231" y="5308300"/>
            <a:ext cx="22161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EDB3653-4C19-2F4C-BE8F-D7E9DC35DAAF}"/>
              </a:ext>
            </a:extLst>
          </p:cNvPr>
          <p:cNvCxnSpPr>
            <a:cxnSpLocks/>
          </p:cNvCxnSpPr>
          <p:nvPr/>
        </p:nvCxnSpPr>
        <p:spPr>
          <a:xfrm>
            <a:off x="2946070" y="5603204"/>
            <a:ext cx="22161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8328653-CC99-8543-A9BD-EFC369BFBA59}"/>
              </a:ext>
            </a:extLst>
          </p:cNvPr>
          <p:cNvCxnSpPr>
            <a:cxnSpLocks/>
          </p:cNvCxnSpPr>
          <p:nvPr/>
        </p:nvCxnSpPr>
        <p:spPr>
          <a:xfrm>
            <a:off x="3066296" y="4995583"/>
            <a:ext cx="22161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C268158-5E25-084A-A06B-02C4CCAE2189}"/>
              </a:ext>
            </a:extLst>
          </p:cNvPr>
          <p:cNvCxnSpPr>
            <a:cxnSpLocks/>
          </p:cNvCxnSpPr>
          <p:nvPr/>
        </p:nvCxnSpPr>
        <p:spPr>
          <a:xfrm>
            <a:off x="3218696" y="5147983"/>
            <a:ext cx="22161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108241F-0A61-A94B-8B6D-5FCE4BFEA5FE}"/>
              </a:ext>
            </a:extLst>
          </p:cNvPr>
          <p:cNvCxnSpPr>
            <a:cxnSpLocks/>
          </p:cNvCxnSpPr>
          <p:nvPr/>
        </p:nvCxnSpPr>
        <p:spPr>
          <a:xfrm>
            <a:off x="6067425" y="4994458"/>
            <a:ext cx="22161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332B372-3AD0-FB4D-BC19-38BCE5D7BE74}"/>
              </a:ext>
            </a:extLst>
          </p:cNvPr>
          <p:cNvCxnSpPr>
            <a:cxnSpLocks/>
          </p:cNvCxnSpPr>
          <p:nvPr/>
        </p:nvCxnSpPr>
        <p:spPr>
          <a:xfrm flipV="1">
            <a:off x="6804561" y="5146858"/>
            <a:ext cx="1631409" cy="112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D9F3621-3369-E243-BE11-4F8381A4AC0F}"/>
              </a:ext>
            </a:extLst>
          </p:cNvPr>
          <p:cNvCxnSpPr>
            <a:cxnSpLocks/>
          </p:cNvCxnSpPr>
          <p:nvPr/>
        </p:nvCxnSpPr>
        <p:spPr>
          <a:xfrm flipV="1">
            <a:off x="5950027" y="5299259"/>
            <a:ext cx="2638343" cy="90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33B2D00-1066-C148-B43B-94E0C028813D}"/>
              </a:ext>
            </a:extLst>
          </p:cNvPr>
          <p:cNvCxnSpPr>
            <a:cxnSpLocks/>
          </p:cNvCxnSpPr>
          <p:nvPr/>
        </p:nvCxnSpPr>
        <p:spPr>
          <a:xfrm>
            <a:off x="6577940" y="5451659"/>
            <a:ext cx="2162830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91CAD4E-DDCC-CF43-B386-AB543796AC3A}"/>
              </a:ext>
            </a:extLst>
          </p:cNvPr>
          <p:cNvSpPr txBox="1"/>
          <p:nvPr/>
        </p:nvSpPr>
        <p:spPr>
          <a:xfrm>
            <a:off x="3819510" y="457013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1BS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2D73504-90BA-B54F-9FEF-68C4AC31B715}"/>
              </a:ext>
            </a:extLst>
          </p:cNvPr>
          <p:cNvSpPr txBox="1"/>
          <p:nvPr/>
        </p:nvSpPr>
        <p:spPr>
          <a:xfrm>
            <a:off x="7175497" y="4570133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1BL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B0E64D0-0AA6-204C-9742-114060B512B5}"/>
              </a:ext>
            </a:extLst>
          </p:cNvPr>
          <p:cNvSpPr txBox="1"/>
          <p:nvPr/>
        </p:nvSpPr>
        <p:spPr>
          <a:xfrm>
            <a:off x="1722912" y="3758570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CSS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CD339FE-0E7E-484F-9E27-F00F88894C4E}"/>
              </a:ext>
            </a:extLst>
          </p:cNvPr>
          <p:cNvCxnSpPr>
            <a:cxnSpLocks/>
          </p:cNvCxnSpPr>
          <p:nvPr/>
        </p:nvCxnSpPr>
        <p:spPr>
          <a:xfrm>
            <a:off x="3250870" y="4063370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95AE99D-9F1D-3D4A-B0A1-C2591170C4CE}"/>
              </a:ext>
            </a:extLst>
          </p:cNvPr>
          <p:cNvCxnSpPr>
            <a:cxnSpLocks/>
          </p:cNvCxnSpPr>
          <p:nvPr/>
        </p:nvCxnSpPr>
        <p:spPr>
          <a:xfrm>
            <a:off x="2748231" y="3896843"/>
            <a:ext cx="100527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66537189-E40B-BB44-8A79-B038C224C671}"/>
              </a:ext>
            </a:extLst>
          </p:cNvPr>
          <p:cNvCxnSpPr/>
          <p:nvPr/>
        </p:nvCxnSpPr>
        <p:spPr>
          <a:xfrm>
            <a:off x="2894610" y="3937554"/>
            <a:ext cx="7125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1EEFAC0D-C775-564D-8B12-82FA6447DB25}"/>
              </a:ext>
            </a:extLst>
          </p:cNvPr>
          <p:cNvSpPr txBox="1"/>
          <p:nvPr/>
        </p:nvSpPr>
        <p:spPr>
          <a:xfrm>
            <a:off x="3108515" y="315867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C042352-E37B-E947-BB6D-1E3430457164}"/>
              </a:ext>
            </a:extLst>
          </p:cNvPr>
          <p:cNvSpPr txBox="1"/>
          <p:nvPr/>
        </p:nvSpPr>
        <p:spPr>
          <a:xfrm>
            <a:off x="4195478" y="315867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8716CE4-35CE-084D-8B54-1C6017350028}"/>
              </a:ext>
            </a:extLst>
          </p:cNvPr>
          <p:cNvSpPr txBox="1"/>
          <p:nvPr/>
        </p:nvSpPr>
        <p:spPr>
          <a:xfrm>
            <a:off x="5282441" y="315534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1BL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F9D259A-21F3-D24B-9945-75D04F137F95}"/>
              </a:ext>
            </a:extLst>
          </p:cNvPr>
          <p:cNvSpPr txBox="1"/>
          <p:nvPr/>
        </p:nvSpPr>
        <p:spPr>
          <a:xfrm>
            <a:off x="6170221" y="315519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1BL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1577D0C-95D8-734F-9C98-6B95931BFFAA}"/>
              </a:ext>
            </a:extLst>
          </p:cNvPr>
          <p:cNvCxnSpPr/>
          <p:nvPr/>
        </p:nvCxnSpPr>
        <p:spPr>
          <a:xfrm>
            <a:off x="2910044" y="3768896"/>
            <a:ext cx="7125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100F513-9D98-6241-8C47-1D0C2FC4EFCC}"/>
              </a:ext>
            </a:extLst>
          </p:cNvPr>
          <p:cNvCxnSpPr>
            <a:cxnSpLocks/>
          </p:cNvCxnSpPr>
          <p:nvPr/>
        </p:nvCxnSpPr>
        <p:spPr>
          <a:xfrm>
            <a:off x="3923073" y="3768896"/>
            <a:ext cx="100527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0671C7D5-34AE-6F40-81B8-E36D01D4CD77}"/>
              </a:ext>
            </a:extLst>
          </p:cNvPr>
          <p:cNvCxnSpPr>
            <a:cxnSpLocks/>
          </p:cNvCxnSpPr>
          <p:nvPr/>
        </p:nvCxnSpPr>
        <p:spPr>
          <a:xfrm>
            <a:off x="5351904" y="3606599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D9F94F8-F040-F748-AB23-5F5E39394F0B}"/>
              </a:ext>
            </a:extLst>
          </p:cNvPr>
          <p:cNvCxnSpPr>
            <a:cxnSpLocks/>
          </p:cNvCxnSpPr>
          <p:nvPr/>
        </p:nvCxnSpPr>
        <p:spPr>
          <a:xfrm>
            <a:off x="4221852" y="3570973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2CAD511-7A93-9F46-AE2A-94A264587400}"/>
              </a:ext>
            </a:extLst>
          </p:cNvPr>
          <p:cNvCxnSpPr>
            <a:cxnSpLocks/>
          </p:cNvCxnSpPr>
          <p:nvPr/>
        </p:nvCxnSpPr>
        <p:spPr>
          <a:xfrm>
            <a:off x="5351904" y="3839979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DAF0ABA-E070-9A46-9FE7-AA7E89B6A624}"/>
              </a:ext>
            </a:extLst>
          </p:cNvPr>
          <p:cNvCxnSpPr>
            <a:cxnSpLocks/>
          </p:cNvCxnSpPr>
          <p:nvPr/>
        </p:nvCxnSpPr>
        <p:spPr>
          <a:xfrm>
            <a:off x="3923073" y="4033619"/>
            <a:ext cx="100527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0865972-F095-904D-B765-0869F6E08AE2}"/>
              </a:ext>
            </a:extLst>
          </p:cNvPr>
          <p:cNvCxnSpPr>
            <a:cxnSpLocks/>
          </p:cNvCxnSpPr>
          <p:nvPr/>
        </p:nvCxnSpPr>
        <p:spPr>
          <a:xfrm>
            <a:off x="6134195" y="4068612"/>
            <a:ext cx="1005277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DD9C07E-0C6C-DD4E-ABCF-1F63AE7C94D7}"/>
              </a:ext>
            </a:extLst>
          </p:cNvPr>
          <p:cNvCxnSpPr/>
          <p:nvPr/>
        </p:nvCxnSpPr>
        <p:spPr>
          <a:xfrm>
            <a:off x="4049743" y="3917919"/>
            <a:ext cx="7125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73DA083-87B4-304C-A059-179EE0D3AB8B}"/>
              </a:ext>
            </a:extLst>
          </p:cNvPr>
          <p:cNvCxnSpPr/>
          <p:nvPr/>
        </p:nvCxnSpPr>
        <p:spPr>
          <a:xfrm>
            <a:off x="5201482" y="3740915"/>
            <a:ext cx="7125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4B8804E-DF52-CC4D-B2A2-1B4427D240F9}"/>
              </a:ext>
            </a:extLst>
          </p:cNvPr>
          <p:cNvCxnSpPr>
            <a:cxnSpLocks/>
          </p:cNvCxnSpPr>
          <p:nvPr/>
        </p:nvCxnSpPr>
        <p:spPr>
          <a:xfrm>
            <a:off x="6134195" y="3613390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AA5AE40-AE25-BD4C-853D-6A54A711E89B}"/>
              </a:ext>
            </a:extLst>
          </p:cNvPr>
          <p:cNvCxnSpPr>
            <a:cxnSpLocks/>
          </p:cNvCxnSpPr>
          <p:nvPr/>
        </p:nvCxnSpPr>
        <p:spPr>
          <a:xfrm>
            <a:off x="6134195" y="3921296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F34D28CA-A8FA-7A42-B4CA-B6583BB92B00}"/>
              </a:ext>
            </a:extLst>
          </p:cNvPr>
          <p:cNvCxnSpPr>
            <a:cxnSpLocks/>
          </p:cNvCxnSpPr>
          <p:nvPr/>
        </p:nvCxnSpPr>
        <p:spPr>
          <a:xfrm>
            <a:off x="3109945" y="3601242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3B79F72-9179-FB47-9CC4-6607D0FEC3B8}"/>
              </a:ext>
            </a:extLst>
          </p:cNvPr>
          <p:cNvCxnSpPr>
            <a:cxnSpLocks/>
          </p:cNvCxnSpPr>
          <p:nvPr/>
        </p:nvCxnSpPr>
        <p:spPr>
          <a:xfrm>
            <a:off x="5351904" y="3915358"/>
            <a:ext cx="407719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1">
            <a:extLst>
              <a:ext uri="{FF2B5EF4-FFF2-40B4-BE49-F238E27FC236}">
                <a16:creationId xmlns:a16="http://schemas.microsoft.com/office/drawing/2014/main" id="{F136010D-5ACD-45E2-A0A4-1A3B491199E1}"/>
              </a:ext>
            </a:extLst>
          </p:cNvPr>
          <p:cNvSpPr txBox="1">
            <a:spLocks/>
          </p:cNvSpPr>
          <p:nvPr/>
        </p:nvSpPr>
        <p:spPr>
          <a:xfrm>
            <a:off x="628650" y="143756"/>
            <a:ext cx="7886700" cy="442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A chromosome-level assembly is here!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79522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D8303-0FED-460B-BD0F-8568CE95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</p:spPr>
        <p:txBody>
          <a:bodyPr/>
          <a:lstStyle/>
          <a:p>
            <a:pPr algn="ctr"/>
            <a:r>
              <a:rPr lang="en-GB" b="1" dirty="0">
                <a:latin typeface="+mn-lt"/>
              </a:rPr>
              <a:t>1. Genome assemblies</a:t>
            </a:r>
          </a:p>
        </p:txBody>
      </p:sp>
    </p:spTree>
    <p:extLst>
      <p:ext uri="{BB962C8B-B14F-4D97-AF65-F5344CB8AC3E}">
        <p14:creationId xmlns:p14="http://schemas.microsoft.com/office/powerpoint/2010/main" val="1250057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Integration of physical data improved contiguity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2591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80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RefSeqv1.0: New gene annotation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308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TraesCS2B01G000100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TraesCS4B01G000400LC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549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RefSeqv1.0 gene models: nomenclature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308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TraesCS2B01G000100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TraesCS4B01G000400LC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35E015D-7CA4-AE4D-88CD-5669D36F7C1E}"/>
              </a:ext>
            </a:extLst>
          </p:cNvPr>
          <p:cNvSpPr/>
          <p:nvPr/>
        </p:nvSpPr>
        <p:spPr>
          <a:xfrm>
            <a:off x="6273800" y="3348781"/>
            <a:ext cx="2427149" cy="488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288B95-DAA3-F043-AC9F-6589CCE0CF06}"/>
              </a:ext>
            </a:extLst>
          </p:cNvPr>
          <p:cNvCxnSpPr>
            <a:cxnSpLocks/>
          </p:cNvCxnSpPr>
          <p:nvPr/>
        </p:nvCxnSpPr>
        <p:spPr>
          <a:xfrm flipH="1">
            <a:off x="5410200" y="3723969"/>
            <a:ext cx="1155700" cy="556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D8A131-AE04-B34C-8806-0DBEBD973186}"/>
              </a:ext>
            </a:extLst>
          </p:cNvPr>
          <p:cNvSpPr txBox="1"/>
          <p:nvPr/>
        </p:nvSpPr>
        <p:spPr>
          <a:xfrm>
            <a:off x="2896681" y="4255147"/>
            <a:ext cx="4371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TraesCS</a:t>
            </a:r>
            <a:r>
              <a:rPr lang="it-IT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4B01G000400LC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43FBFB-B84D-244D-8C9C-45535B54A574}"/>
              </a:ext>
            </a:extLst>
          </p:cNvPr>
          <p:cNvSpPr txBox="1"/>
          <p:nvPr/>
        </p:nvSpPr>
        <p:spPr>
          <a:xfrm>
            <a:off x="1074365" y="3770674"/>
            <a:ext cx="2343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Species: 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Tr. </a:t>
            </a:r>
            <a:r>
              <a:rPr lang="en-GB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aestivum</a:t>
            </a:r>
            <a:endParaRPr lang="en-GB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Accession: Chinese Spring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163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RefSeqv1.0 gene models: nomenclature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308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TraesCS2B01G000100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TraesCS4B01G000400LC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288B95-DAA3-F043-AC9F-6589CCE0CF06}"/>
              </a:ext>
            </a:extLst>
          </p:cNvPr>
          <p:cNvCxnSpPr>
            <a:cxnSpLocks/>
          </p:cNvCxnSpPr>
          <p:nvPr/>
        </p:nvCxnSpPr>
        <p:spPr>
          <a:xfrm flipH="1">
            <a:off x="5410200" y="3723969"/>
            <a:ext cx="1155700" cy="556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D8A131-AE04-B34C-8806-0DBEBD973186}"/>
              </a:ext>
            </a:extLst>
          </p:cNvPr>
          <p:cNvSpPr txBox="1"/>
          <p:nvPr/>
        </p:nvSpPr>
        <p:spPr>
          <a:xfrm>
            <a:off x="2896681" y="4255147"/>
            <a:ext cx="4371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TraesCS</a:t>
            </a:r>
            <a:r>
              <a:rPr lang="it-IT" sz="2800" dirty="0">
                <a:latin typeface="Arial" panose="020B0604020202020204" pitchFamily="34" charset="0"/>
                <a:cs typeface="Arial" panose="020B0604020202020204" pitchFamily="34" charset="0"/>
              </a:rPr>
              <a:t>4B</a:t>
            </a:r>
            <a:r>
              <a:rPr lang="it-IT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01G000400LC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AB6D8-CF84-464C-B177-B9555C32920C}"/>
              </a:ext>
            </a:extLst>
          </p:cNvPr>
          <p:cNvSpPr txBox="1"/>
          <p:nvPr/>
        </p:nvSpPr>
        <p:spPr>
          <a:xfrm>
            <a:off x="3417955" y="4739620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Chromosome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8313D2-E77A-7745-991D-9ABB452E93C4}"/>
              </a:ext>
            </a:extLst>
          </p:cNvPr>
          <p:cNvSpPr txBox="1"/>
          <p:nvPr/>
        </p:nvSpPr>
        <p:spPr>
          <a:xfrm>
            <a:off x="1074365" y="3770674"/>
            <a:ext cx="2343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Species: 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Tr. </a:t>
            </a:r>
            <a:r>
              <a:rPr lang="en-GB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aestivum</a:t>
            </a:r>
            <a:endParaRPr lang="en-GB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Accession: Chinese Spring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7D4E89-5049-8241-91A2-13A7ED13084D}"/>
              </a:ext>
            </a:extLst>
          </p:cNvPr>
          <p:cNvSpPr/>
          <p:nvPr/>
        </p:nvSpPr>
        <p:spPr>
          <a:xfrm>
            <a:off x="6273800" y="3348781"/>
            <a:ext cx="2427149" cy="488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7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RefSeqv1.0 gene models: nomenclature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308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TraesCS2B01G000100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TraesCS4B01G000400LC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288B95-DAA3-F043-AC9F-6589CCE0CF06}"/>
              </a:ext>
            </a:extLst>
          </p:cNvPr>
          <p:cNvCxnSpPr>
            <a:cxnSpLocks/>
          </p:cNvCxnSpPr>
          <p:nvPr/>
        </p:nvCxnSpPr>
        <p:spPr>
          <a:xfrm flipH="1">
            <a:off x="5410200" y="3723969"/>
            <a:ext cx="1155700" cy="556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D8A131-AE04-B34C-8806-0DBEBD973186}"/>
              </a:ext>
            </a:extLst>
          </p:cNvPr>
          <p:cNvSpPr txBox="1"/>
          <p:nvPr/>
        </p:nvSpPr>
        <p:spPr>
          <a:xfrm>
            <a:off x="2896681" y="4255147"/>
            <a:ext cx="4371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TraesCS4B</a:t>
            </a:r>
            <a:r>
              <a:rPr lang="it-IT" sz="2800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r>
              <a:rPr lang="it-IT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G000400LC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69E598-F8B9-A545-B36B-EE92564781C3}"/>
              </a:ext>
            </a:extLst>
          </p:cNvPr>
          <p:cNvSpPr txBox="1"/>
          <p:nvPr/>
        </p:nvSpPr>
        <p:spPr>
          <a:xfrm>
            <a:off x="1074365" y="3770674"/>
            <a:ext cx="2343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Species: 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Tr. </a:t>
            </a:r>
            <a:r>
              <a:rPr lang="en-GB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aestivum</a:t>
            </a:r>
            <a:endParaRPr lang="en-GB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Accession: Chinese Spring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ED451E-CC9E-AB44-9E97-46E6D1AE36F0}"/>
              </a:ext>
            </a:extLst>
          </p:cNvPr>
          <p:cNvSpPr txBox="1"/>
          <p:nvPr/>
        </p:nvSpPr>
        <p:spPr>
          <a:xfrm>
            <a:off x="3417955" y="4739620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Chromosome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A110DF-D618-5347-911B-CA68AFEE865C}"/>
              </a:ext>
            </a:extLst>
          </p:cNvPr>
          <p:cNvSpPr txBox="1"/>
          <p:nvPr/>
        </p:nvSpPr>
        <p:spPr>
          <a:xfrm>
            <a:off x="4572000" y="3798768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Annotation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version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B475CA-6100-3A4B-9897-4192CF501950}"/>
              </a:ext>
            </a:extLst>
          </p:cNvPr>
          <p:cNvSpPr/>
          <p:nvPr/>
        </p:nvSpPr>
        <p:spPr>
          <a:xfrm>
            <a:off x="6273800" y="3348781"/>
            <a:ext cx="2427149" cy="488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90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RefSeqv1.0 gene models: nomenclature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308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TraesCS2B01G000100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TraesCS4B01G000400LC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288B95-DAA3-F043-AC9F-6589CCE0CF06}"/>
              </a:ext>
            </a:extLst>
          </p:cNvPr>
          <p:cNvCxnSpPr>
            <a:cxnSpLocks/>
          </p:cNvCxnSpPr>
          <p:nvPr/>
        </p:nvCxnSpPr>
        <p:spPr>
          <a:xfrm flipH="1">
            <a:off x="5410200" y="3723969"/>
            <a:ext cx="1155700" cy="556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D8A131-AE04-B34C-8806-0DBEBD973186}"/>
              </a:ext>
            </a:extLst>
          </p:cNvPr>
          <p:cNvSpPr txBox="1"/>
          <p:nvPr/>
        </p:nvSpPr>
        <p:spPr>
          <a:xfrm>
            <a:off x="2896681" y="4255147"/>
            <a:ext cx="4371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TraesCS4B01</a:t>
            </a:r>
            <a:r>
              <a:rPr lang="it-IT" sz="28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it-IT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000400LC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69E598-F8B9-A545-B36B-EE92564781C3}"/>
              </a:ext>
            </a:extLst>
          </p:cNvPr>
          <p:cNvSpPr txBox="1"/>
          <p:nvPr/>
        </p:nvSpPr>
        <p:spPr>
          <a:xfrm>
            <a:off x="1074365" y="3770674"/>
            <a:ext cx="2343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Species: 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Tr. </a:t>
            </a:r>
            <a:r>
              <a:rPr lang="en-GB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aestivum</a:t>
            </a:r>
            <a:endParaRPr lang="en-GB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Accession: Chinese Spring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ED451E-CC9E-AB44-9E97-46E6D1AE36F0}"/>
              </a:ext>
            </a:extLst>
          </p:cNvPr>
          <p:cNvSpPr txBox="1"/>
          <p:nvPr/>
        </p:nvSpPr>
        <p:spPr>
          <a:xfrm>
            <a:off x="3417955" y="4739620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Chromosome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A110DF-D618-5347-911B-CA68AFEE865C}"/>
              </a:ext>
            </a:extLst>
          </p:cNvPr>
          <p:cNvSpPr txBox="1"/>
          <p:nvPr/>
        </p:nvSpPr>
        <p:spPr>
          <a:xfrm>
            <a:off x="4572000" y="3798768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Annotation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version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52467C-8608-7C41-B691-8D3058144E06}"/>
              </a:ext>
            </a:extLst>
          </p:cNvPr>
          <p:cNvSpPr txBox="1"/>
          <p:nvPr/>
        </p:nvSpPr>
        <p:spPr>
          <a:xfrm>
            <a:off x="4985480" y="4733304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“gene”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F1D5E-4A54-374C-9A7A-F40D0DEDEB59}"/>
              </a:ext>
            </a:extLst>
          </p:cNvPr>
          <p:cNvSpPr/>
          <p:nvPr/>
        </p:nvSpPr>
        <p:spPr>
          <a:xfrm>
            <a:off x="6273800" y="3348781"/>
            <a:ext cx="2427149" cy="488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08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RefSeqv1.0 gene models: nomenclature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308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TraesCS2B01G000100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TraesCS4B01G000400LC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288B95-DAA3-F043-AC9F-6589CCE0CF06}"/>
              </a:ext>
            </a:extLst>
          </p:cNvPr>
          <p:cNvCxnSpPr>
            <a:cxnSpLocks/>
          </p:cNvCxnSpPr>
          <p:nvPr/>
        </p:nvCxnSpPr>
        <p:spPr>
          <a:xfrm flipH="1">
            <a:off x="5410200" y="3844862"/>
            <a:ext cx="863600" cy="435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D8A131-AE04-B34C-8806-0DBEBD973186}"/>
              </a:ext>
            </a:extLst>
          </p:cNvPr>
          <p:cNvSpPr txBox="1"/>
          <p:nvPr/>
        </p:nvSpPr>
        <p:spPr>
          <a:xfrm>
            <a:off x="2896681" y="4255147"/>
            <a:ext cx="4371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TraesCS4B01G</a:t>
            </a:r>
            <a:r>
              <a:rPr lang="it-IT" sz="2800" dirty="0">
                <a:latin typeface="Arial" panose="020B0604020202020204" pitchFamily="34" charset="0"/>
                <a:cs typeface="Arial" panose="020B0604020202020204" pitchFamily="34" charset="0"/>
              </a:rPr>
              <a:t>000400</a:t>
            </a:r>
            <a:r>
              <a:rPr lang="it-IT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69E598-F8B9-A545-B36B-EE92564781C3}"/>
              </a:ext>
            </a:extLst>
          </p:cNvPr>
          <p:cNvSpPr txBox="1"/>
          <p:nvPr/>
        </p:nvSpPr>
        <p:spPr>
          <a:xfrm>
            <a:off x="1074365" y="3770674"/>
            <a:ext cx="2343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Species: 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Tr. </a:t>
            </a:r>
            <a:r>
              <a:rPr lang="en-GB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aestivum</a:t>
            </a:r>
            <a:endParaRPr lang="en-GB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Accession: Chinese Spring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ED451E-CC9E-AB44-9E97-46E6D1AE36F0}"/>
              </a:ext>
            </a:extLst>
          </p:cNvPr>
          <p:cNvSpPr txBox="1"/>
          <p:nvPr/>
        </p:nvSpPr>
        <p:spPr>
          <a:xfrm>
            <a:off x="3417955" y="4739620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Chromosome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A110DF-D618-5347-911B-CA68AFEE865C}"/>
              </a:ext>
            </a:extLst>
          </p:cNvPr>
          <p:cNvSpPr txBox="1"/>
          <p:nvPr/>
        </p:nvSpPr>
        <p:spPr>
          <a:xfrm>
            <a:off x="4572000" y="3798768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Annotation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version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52467C-8608-7C41-B691-8D3058144E06}"/>
              </a:ext>
            </a:extLst>
          </p:cNvPr>
          <p:cNvSpPr txBox="1"/>
          <p:nvPr/>
        </p:nvSpPr>
        <p:spPr>
          <a:xfrm>
            <a:off x="4985480" y="4733304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“gene”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F76C20-A7CC-FC4C-9761-F02FD1382550}"/>
              </a:ext>
            </a:extLst>
          </p:cNvPr>
          <p:cNvSpPr txBox="1"/>
          <p:nvPr/>
        </p:nvSpPr>
        <p:spPr>
          <a:xfrm>
            <a:off x="6273800" y="3804261"/>
            <a:ext cx="2246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Progressive number in steps of 100s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DE4CB3-5D81-4F49-89CE-A9E5A988A752}"/>
              </a:ext>
            </a:extLst>
          </p:cNvPr>
          <p:cNvSpPr/>
          <p:nvPr/>
        </p:nvSpPr>
        <p:spPr>
          <a:xfrm>
            <a:off x="6273800" y="3348781"/>
            <a:ext cx="2427149" cy="488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80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RefSeqv1.0 gene models: nomenclature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308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TraesCS2B01G000100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TraesCS4B01G000400LC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EA22752-37CA-CF42-BD61-091879A53C7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47620"/>
            <a:ext cx="9144000" cy="142976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D2E0C0-715D-404B-ABD4-8AACCF7EF801}"/>
              </a:ext>
            </a:extLst>
          </p:cNvPr>
          <p:cNvCxnSpPr/>
          <p:nvPr/>
        </p:nvCxnSpPr>
        <p:spPr>
          <a:xfrm>
            <a:off x="2616200" y="5613400"/>
            <a:ext cx="26035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9098A3-33A0-BA42-9520-117A11544ABB}"/>
              </a:ext>
            </a:extLst>
          </p:cNvPr>
          <p:cNvSpPr txBox="1"/>
          <p:nvPr/>
        </p:nvSpPr>
        <p:spPr>
          <a:xfrm>
            <a:off x="2794634" y="5613400"/>
            <a:ext cx="2246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Progressive number in steps of 100s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8F5F55-ABE1-B743-A74D-EEBF37B4FB1E}"/>
              </a:ext>
            </a:extLst>
          </p:cNvPr>
          <p:cNvSpPr/>
          <p:nvPr/>
        </p:nvSpPr>
        <p:spPr>
          <a:xfrm>
            <a:off x="6273800" y="3348781"/>
            <a:ext cx="2427149" cy="488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9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RefSeqv1.0 gene models: nomenclature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308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TraesCS2B01G000100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TraesCS4B01G000400LC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288B95-DAA3-F043-AC9F-6589CCE0CF06}"/>
              </a:ext>
            </a:extLst>
          </p:cNvPr>
          <p:cNvCxnSpPr>
            <a:cxnSpLocks/>
          </p:cNvCxnSpPr>
          <p:nvPr/>
        </p:nvCxnSpPr>
        <p:spPr>
          <a:xfrm flipH="1">
            <a:off x="5410200" y="3723969"/>
            <a:ext cx="1155700" cy="556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D8A131-AE04-B34C-8806-0DBEBD973186}"/>
              </a:ext>
            </a:extLst>
          </p:cNvPr>
          <p:cNvSpPr txBox="1"/>
          <p:nvPr/>
        </p:nvSpPr>
        <p:spPr>
          <a:xfrm>
            <a:off x="2896681" y="4255147"/>
            <a:ext cx="4371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TraesCS4B01G000400</a:t>
            </a:r>
            <a:r>
              <a:rPr lang="it-IT" sz="2800" dirty="0">
                <a:latin typeface="Arial" panose="020B0604020202020204" pitchFamily="34" charset="0"/>
                <a:cs typeface="Arial" panose="020B0604020202020204" pitchFamily="34" charset="0"/>
              </a:rPr>
              <a:t>LC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69E598-F8B9-A545-B36B-EE92564781C3}"/>
              </a:ext>
            </a:extLst>
          </p:cNvPr>
          <p:cNvSpPr txBox="1"/>
          <p:nvPr/>
        </p:nvSpPr>
        <p:spPr>
          <a:xfrm>
            <a:off x="1074365" y="3770674"/>
            <a:ext cx="2343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Species: 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Tr. </a:t>
            </a:r>
            <a:r>
              <a:rPr lang="en-GB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aestivum</a:t>
            </a:r>
            <a:endParaRPr lang="en-GB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Accession: Chinese Spring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ED451E-CC9E-AB44-9E97-46E6D1AE36F0}"/>
              </a:ext>
            </a:extLst>
          </p:cNvPr>
          <p:cNvSpPr txBox="1"/>
          <p:nvPr/>
        </p:nvSpPr>
        <p:spPr>
          <a:xfrm>
            <a:off x="3417955" y="4739620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Chromosome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A110DF-D618-5347-911B-CA68AFEE865C}"/>
              </a:ext>
            </a:extLst>
          </p:cNvPr>
          <p:cNvSpPr txBox="1"/>
          <p:nvPr/>
        </p:nvSpPr>
        <p:spPr>
          <a:xfrm>
            <a:off x="4572000" y="3798768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Annotation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version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52467C-8608-7C41-B691-8D3058144E06}"/>
              </a:ext>
            </a:extLst>
          </p:cNvPr>
          <p:cNvSpPr txBox="1"/>
          <p:nvPr/>
        </p:nvSpPr>
        <p:spPr>
          <a:xfrm>
            <a:off x="4985480" y="4733304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“gene”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F76C20-A7CC-FC4C-9761-F02FD1382550}"/>
              </a:ext>
            </a:extLst>
          </p:cNvPr>
          <p:cNvSpPr txBox="1"/>
          <p:nvPr/>
        </p:nvSpPr>
        <p:spPr>
          <a:xfrm>
            <a:off x="6273800" y="3804261"/>
            <a:ext cx="2246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Progressive number in steps of 100s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3D0170-21B9-3248-BC14-FA6EBF55DF8F}"/>
              </a:ext>
            </a:extLst>
          </p:cNvPr>
          <p:cNvSpPr txBox="1"/>
          <p:nvPr/>
        </p:nvSpPr>
        <p:spPr>
          <a:xfrm>
            <a:off x="6453408" y="4733304"/>
            <a:ext cx="2779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Low Confidence gene model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D1D8DF-EEF0-354D-918E-8E0F21987C00}"/>
              </a:ext>
            </a:extLst>
          </p:cNvPr>
          <p:cNvSpPr/>
          <p:nvPr/>
        </p:nvSpPr>
        <p:spPr>
          <a:xfrm>
            <a:off x="6273800" y="3348781"/>
            <a:ext cx="2427149" cy="488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69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RefSeqv1.0 gene models: LC vs HC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308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TraesCS2B01G000100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TraesCS4B01G000400LC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288B95-DAA3-F043-AC9F-6589CCE0CF06}"/>
              </a:ext>
            </a:extLst>
          </p:cNvPr>
          <p:cNvCxnSpPr>
            <a:cxnSpLocks/>
          </p:cNvCxnSpPr>
          <p:nvPr/>
        </p:nvCxnSpPr>
        <p:spPr>
          <a:xfrm flipH="1">
            <a:off x="5410200" y="3723969"/>
            <a:ext cx="1155700" cy="556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D8A131-AE04-B34C-8806-0DBEBD973186}"/>
              </a:ext>
            </a:extLst>
          </p:cNvPr>
          <p:cNvSpPr txBox="1"/>
          <p:nvPr/>
        </p:nvSpPr>
        <p:spPr>
          <a:xfrm>
            <a:off x="2896681" y="4255147"/>
            <a:ext cx="4371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TraesCS4B01G000400</a:t>
            </a:r>
            <a:r>
              <a:rPr lang="it-IT" sz="2800" dirty="0">
                <a:latin typeface="Arial" panose="020B0604020202020204" pitchFamily="34" charset="0"/>
                <a:cs typeface="Arial" panose="020B0604020202020204" pitchFamily="34" charset="0"/>
              </a:rPr>
              <a:t>LC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69E598-F8B9-A545-B36B-EE92564781C3}"/>
              </a:ext>
            </a:extLst>
          </p:cNvPr>
          <p:cNvSpPr txBox="1"/>
          <p:nvPr/>
        </p:nvSpPr>
        <p:spPr>
          <a:xfrm>
            <a:off x="1074365" y="3770674"/>
            <a:ext cx="2343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Species: 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Tr. </a:t>
            </a:r>
            <a:r>
              <a:rPr lang="en-GB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aestivum</a:t>
            </a:r>
            <a:endParaRPr lang="en-GB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Accession: Chinese Spring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ED451E-CC9E-AB44-9E97-46E6D1AE36F0}"/>
              </a:ext>
            </a:extLst>
          </p:cNvPr>
          <p:cNvSpPr txBox="1"/>
          <p:nvPr/>
        </p:nvSpPr>
        <p:spPr>
          <a:xfrm>
            <a:off x="3417955" y="4739620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Chromosome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A110DF-D618-5347-911B-CA68AFEE865C}"/>
              </a:ext>
            </a:extLst>
          </p:cNvPr>
          <p:cNvSpPr txBox="1"/>
          <p:nvPr/>
        </p:nvSpPr>
        <p:spPr>
          <a:xfrm>
            <a:off x="4572000" y="3798768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Annotation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version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52467C-8608-7C41-B691-8D3058144E06}"/>
              </a:ext>
            </a:extLst>
          </p:cNvPr>
          <p:cNvSpPr txBox="1"/>
          <p:nvPr/>
        </p:nvSpPr>
        <p:spPr>
          <a:xfrm>
            <a:off x="4985480" y="4733304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“gene”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F76C20-A7CC-FC4C-9761-F02FD1382550}"/>
              </a:ext>
            </a:extLst>
          </p:cNvPr>
          <p:cNvSpPr txBox="1"/>
          <p:nvPr/>
        </p:nvSpPr>
        <p:spPr>
          <a:xfrm>
            <a:off x="6273800" y="3804261"/>
            <a:ext cx="2246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Progressive number in steps of 100s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3D0170-21B9-3248-BC14-FA6EBF55DF8F}"/>
              </a:ext>
            </a:extLst>
          </p:cNvPr>
          <p:cNvSpPr txBox="1"/>
          <p:nvPr/>
        </p:nvSpPr>
        <p:spPr>
          <a:xfrm>
            <a:off x="6453408" y="4733304"/>
            <a:ext cx="2779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Low Confidence gene model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580BB3-B135-654D-9B22-22889305A3F1}"/>
              </a:ext>
            </a:extLst>
          </p:cNvPr>
          <p:cNvSpPr txBox="1"/>
          <p:nvPr/>
        </p:nvSpPr>
        <p:spPr>
          <a:xfrm>
            <a:off x="342013" y="5343204"/>
            <a:ext cx="8669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Gene models have been assigned to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high confidence (HC)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low confidence (LC)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classes based on completeness, similarity to genes represented in protein and DNA databases and repeat content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5912B3-CF01-AC41-B595-7652B0F980A4}"/>
              </a:ext>
            </a:extLst>
          </p:cNvPr>
          <p:cNvSpPr/>
          <p:nvPr/>
        </p:nvSpPr>
        <p:spPr>
          <a:xfrm>
            <a:off x="6273800" y="3348781"/>
            <a:ext cx="2427149" cy="488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3 generations of wheat genome assemblies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3534977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</a:tbl>
          </a:graphicData>
        </a:graphic>
      </p:graphicFrame>
      <p:pic>
        <p:nvPicPr>
          <p:cNvPr id="5" name="Picture 2" descr="Image result for iwgsc logo">
            <a:extLst>
              <a:ext uri="{FF2B5EF4-FFF2-40B4-BE49-F238E27FC236}">
                <a16:creationId xmlns:a16="http://schemas.microsoft.com/office/drawing/2014/main" id="{61AC91BE-B220-C24D-BF6E-3F7E34FAA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2658639" y="1124392"/>
            <a:ext cx="577161" cy="184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FD17CB-36B6-C34D-BBB1-DAF3F9AC26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8493" y="758534"/>
            <a:ext cx="3597778" cy="128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692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RefSeqv1.0 gene models: LC vs HC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308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TraesCS2B01G000100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TraesCS4B01G000400LC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EA22752-37CA-CF42-BD61-091879A53C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47620"/>
            <a:ext cx="9144000" cy="14297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3D9CDD-949B-1E4A-AD6E-3BAB1E49CD06}"/>
              </a:ext>
            </a:extLst>
          </p:cNvPr>
          <p:cNvSpPr/>
          <p:nvPr/>
        </p:nvSpPr>
        <p:spPr>
          <a:xfrm>
            <a:off x="1447800" y="4737100"/>
            <a:ext cx="2286000" cy="740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5A40A7-35FE-9643-B654-732B6D03F543}"/>
              </a:ext>
            </a:extLst>
          </p:cNvPr>
          <p:cNvSpPr txBox="1"/>
          <p:nvPr/>
        </p:nvSpPr>
        <p:spPr>
          <a:xfrm>
            <a:off x="1186096" y="5477380"/>
            <a:ext cx="2809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/!\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No correspondence between the numbering of HC and LC</a:t>
            </a: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85B1A1-E9FE-C44B-BBBE-8FA935DF25DD}"/>
              </a:ext>
            </a:extLst>
          </p:cNvPr>
          <p:cNvSpPr/>
          <p:nvPr/>
        </p:nvSpPr>
        <p:spPr>
          <a:xfrm>
            <a:off x="6273800" y="3348781"/>
            <a:ext cx="2427149" cy="488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33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RefSeqv1.0: Important notes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308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TraesCS2B01G000100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TraesCS4B01G000400LC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EA22752-37CA-CF42-BD61-091879A53C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47620"/>
            <a:ext cx="9144000" cy="14297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5A40A7-35FE-9643-B654-732B6D03F543}"/>
              </a:ext>
            </a:extLst>
          </p:cNvPr>
          <p:cNvSpPr txBox="1"/>
          <p:nvPr/>
        </p:nvSpPr>
        <p:spPr>
          <a:xfrm>
            <a:off x="1447800" y="5567440"/>
            <a:ext cx="228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TraesCS4A01G000400</a:t>
            </a:r>
          </a:p>
          <a:p>
            <a:pPr algn="ctr"/>
            <a:r>
              <a:rPr lang="it-IT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TraesCS4B01G000400</a:t>
            </a:r>
          </a:p>
          <a:p>
            <a:pPr algn="ctr"/>
            <a:r>
              <a:rPr lang="it-IT" sz="1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TraesCS4D01G000400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1BA79-2B75-7445-9785-CCA6B46CA51E}"/>
              </a:ext>
            </a:extLst>
          </p:cNvPr>
          <p:cNvSpPr txBox="1"/>
          <p:nvPr/>
        </p:nvSpPr>
        <p:spPr>
          <a:xfrm>
            <a:off x="3733800" y="5582829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it-IT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it-IT" sz="2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homoeologues</a:t>
            </a:r>
            <a:endParaRPr lang="it-IT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31194B-B3D7-9241-AA52-07281F822965}"/>
              </a:ext>
            </a:extLst>
          </p:cNvPr>
          <p:cNvSpPr/>
          <p:nvPr/>
        </p:nvSpPr>
        <p:spPr>
          <a:xfrm>
            <a:off x="2336801" y="5612655"/>
            <a:ext cx="253999" cy="678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0C334A-5C1A-EB4A-9F17-8BF45DC650DB}"/>
              </a:ext>
            </a:extLst>
          </p:cNvPr>
          <p:cNvSpPr/>
          <p:nvPr/>
        </p:nvSpPr>
        <p:spPr>
          <a:xfrm>
            <a:off x="6273800" y="3348781"/>
            <a:ext cx="2427149" cy="488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75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RefSeqv1.0: gene models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3581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TraesCS2B01G000100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TraesCS4B01G000400LC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Coding genes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100,934</a:t>
                      </a:r>
                      <a:endParaRPr lang="is-IS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104,390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107,891 HC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161,537 LC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4802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574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RefSeqv1.0: gene models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3581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TraesCS2B01G000100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TraesCS4B01G000400LC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Coding genes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100,934</a:t>
                      </a:r>
                      <a:endParaRPr lang="is-IS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104,390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107,891 HC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161,537 LC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480238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C917E04-718A-2C42-A1A7-6A0B9B022CA7}"/>
              </a:ext>
            </a:extLst>
          </p:cNvPr>
          <p:cNvSpPr txBox="1"/>
          <p:nvPr/>
        </p:nvSpPr>
        <p:spPr>
          <a:xfrm>
            <a:off x="981915" y="4724400"/>
            <a:ext cx="7180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+ annotated transposable elements (TEs) and non-coding RNAs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963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RefSeqv1.0 will be available on </a:t>
            </a:r>
            <a:r>
              <a:rPr lang="en-US" sz="2800" dirty="0" err="1"/>
              <a:t>EnsemblPlants</a:t>
            </a:r>
            <a:endParaRPr lang="en-US" sz="2800" dirty="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3975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TraesCS2B01G000100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TraesCS4B01G000400LC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Coding genes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100,934</a:t>
                      </a:r>
                      <a:endParaRPr lang="is-IS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104,390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107,891 HC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161,537 LC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4802380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Resources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Archive</a:t>
                      </a: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EnsemblPlants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EnsemblPlants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*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EnsemblPlants</a:t>
                      </a: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76219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7090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43756"/>
            <a:ext cx="8276811" cy="457328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Available at URGI (and very soon </a:t>
            </a:r>
            <a:r>
              <a:rPr lang="en-US" sz="2800" dirty="0" err="1"/>
              <a:t>EnsemblPlants</a:t>
            </a:r>
            <a:r>
              <a:rPr lang="en-US" sz="2800" dirty="0"/>
              <a:t>)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</a:tbl>
          </a:graphicData>
        </a:graphic>
      </p:graphicFrame>
      <p:pic>
        <p:nvPicPr>
          <p:cNvPr id="5" name="Picture 4" descr="https://wheat-urgi.versailles.inra.fr/var/storage/images/media/images/logo-iwgsc-refseq/42137-1-eng-GB/Logo-IWGSC-RefSeq_medium.png">
            <a:extLst>
              <a:ext uri="{FF2B5EF4-FFF2-40B4-BE49-F238E27FC236}">
                <a16:creationId xmlns:a16="http://schemas.microsoft.com/office/drawing/2014/main" id="{FB8C6F24-6390-C240-93D6-8624F6686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6500" y="1766817"/>
            <a:ext cx="1298960" cy="96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E1B917-531C-B143-9CCE-670CE99D2576}"/>
              </a:ext>
            </a:extLst>
          </p:cNvPr>
          <p:cNvSpPr txBox="1"/>
          <p:nvPr/>
        </p:nvSpPr>
        <p:spPr>
          <a:xfrm>
            <a:off x="278220" y="2084307"/>
            <a:ext cx="6474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linkClick r:id="rId3"/>
              </a:rPr>
              <a:t>https://wheat-urgi.versailles.inra.fr/Seq-Repository/Assemblies</a:t>
            </a:r>
            <a:endParaRPr lang="en-US" i="1" dirty="0"/>
          </a:p>
          <a:p>
            <a:r>
              <a:rPr lang="en-US" i="1" dirty="0">
                <a:hlinkClick r:id="rId4"/>
              </a:rPr>
              <a:t>https://wheat-urgi.versailles.inra.fr/Seq-Repository/Annotations</a:t>
            </a:r>
            <a:r>
              <a:rPr lang="en-US" i="1" dirty="0"/>
              <a:t>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E8D340-4132-6B46-B33D-9F20266117D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8220" y="3362686"/>
            <a:ext cx="8381693" cy="27079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33D737-7BCB-4CC2-A5AA-455E11DC9F2D}"/>
              </a:ext>
            </a:extLst>
          </p:cNvPr>
          <p:cNvSpPr txBox="1"/>
          <p:nvPr/>
        </p:nvSpPr>
        <p:spPr>
          <a:xfrm>
            <a:off x="1693131" y="1824994"/>
            <a:ext cx="455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BLAST available for genome assembly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3F13DF-8378-4C81-ADAA-6D8CB51ECD3E}"/>
              </a:ext>
            </a:extLst>
          </p:cNvPr>
          <p:cNvSpPr txBox="1"/>
          <p:nvPr/>
        </p:nvSpPr>
        <p:spPr>
          <a:xfrm>
            <a:off x="1693131" y="2827344"/>
            <a:ext cx="5913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BLAST for annotations: use </a:t>
            </a:r>
            <a:r>
              <a:rPr lang="en-GB" dirty="0">
                <a:hlinkClick r:id="rId6"/>
              </a:rPr>
              <a:t>www.wheat-expression.com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685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3 generations of wheat genome assemblies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165290"/>
              </p:ext>
            </p:extLst>
          </p:nvPr>
        </p:nvGraphicFramePr>
        <p:xfrm>
          <a:off x="443051" y="698900"/>
          <a:ext cx="8257898" cy="5158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TraesCS2B01G000100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TraesCS4B01G000400LC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Coding genes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100,934</a:t>
                      </a:r>
                      <a:endParaRPr lang="is-IS" sz="1400" b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104,390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107,891 HC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161,537 LC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4802380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Resources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Archive</a:t>
                      </a: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EnsemblPlants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EnsemblPlants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*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EnsemblPlants</a:t>
                      </a: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76219440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TILLING mutants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TILLING mutants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TILLING mutants)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5556166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expVIP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expVIP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expVIP + eFP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86761857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Accession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Chinese Spring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Chinese Spring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Chinese Spring</a:t>
                      </a:r>
                      <a:endParaRPr lang="hr-HR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2094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0FCC669-FFDA-47B2-A1ED-99F12C7235F7}"/>
              </a:ext>
            </a:extLst>
          </p:cNvPr>
          <p:cNvSpPr/>
          <p:nvPr/>
        </p:nvSpPr>
        <p:spPr>
          <a:xfrm>
            <a:off x="339508" y="5810737"/>
            <a:ext cx="54343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Includes SNP variation, gene trees, homoeolog assignments </a:t>
            </a: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TGACv1 on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Ensembl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http://plants.ensembl.org/Triticum_aestivum/Info/Index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TILLING mutants: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www.wheat-tilling.com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Expression browser: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www.wheat-expression.com</a:t>
            </a:r>
            <a:endParaRPr lang="en-GB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More details and tutorials on: 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www.wheat-training.com</a:t>
            </a:r>
            <a:endParaRPr lang="en-GB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200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4BF0FB-D30E-844E-A9AD-6FFD59791E6F}"/>
              </a:ext>
            </a:extLst>
          </p:cNvPr>
          <p:cNvSpPr/>
          <p:nvPr/>
        </p:nvSpPr>
        <p:spPr>
          <a:xfrm>
            <a:off x="4124108" y="6347401"/>
            <a:ext cx="51849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RefSeqv1.0 : </a:t>
            </a:r>
            <a:r>
              <a:rPr lang="en-US" sz="1200" i="1" dirty="0">
                <a:hlinkClick r:id="rId6"/>
              </a:rPr>
              <a:t>https://wheat-urgi.versailles.inra.fr/Seq-Repository/Assemblies</a:t>
            </a:r>
            <a:r>
              <a:rPr lang="en-US" sz="1200" i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57F6D-974D-45B6-8AA8-2BCCE6F46509}"/>
              </a:ext>
            </a:extLst>
          </p:cNvPr>
          <p:cNvSpPr txBox="1"/>
          <p:nvPr/>
        </p:nvSpPr>
        <p:spPr>
          <a:xfrm>
            <a:off x="8104774" y="5029508"/>
            <a:ext cx="103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updated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F62A84-BF1A-456C-9EB4-66CA0B530739}"/>
              </a:ext>
            </a:extLst>
          </p:cNvPr>
          <p:cNvSpPr txBox="1"/>
          <p:nvPr/>
        </p:nvSpPr>
        <p:spPr>
          <a:xfrm>
            <a:off x="8122067" y="4634218"/>
            <a:ext cx="115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Very soon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A68504-BCFF-4844-BC1D-BB22DE46B61D}"/>
              </a:ext>
            </a:extLst>
          </p:cNvPr>
          <p:cNvSpPr txBox="1"/>
          <p:nvPr/>
        </p:nvSpPr>
        <p:spPr>
          <a:xfrm>
            <a:off x="8104774" y="4264886"/>
            <a:ext cx="115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Very soon</a:t>
            </a:r>
          </a:p>
        </p:txBody>
      </p:sp>
    </p:spTree>
    <p:extLst>
      <p:ext uri="{BB962C8B-B14F-4D97-AF65-F5344CB8AC3E}">
        <p14:creationId xmlns:p14="http://schemas.microsoft.com/office/powerpoint/2010/main" val="213528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A28F2-D373-4189-9C2B-5BF61D52E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25191"/>
            <a:ext cx="7886700" cy="970172"/>
          </a:xfrm>
        </p:spPr>
        <p:txBody>
          <a:bodyPr>
            <a:normAutofit/>
          </a:bodyPr>
          <a:lstStyle/>
          <a:p>
            <a:r>
              <a:rPr lang="en-GB" sz="3200" dirty="0"/>
              <a:t>Further information on genome assemblies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B4C13-78E7-4F1C-9950-06B676152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7165" r="7430" b="20043"/>
          <a:stretch/>
        </p:blipFill>
        <p:spPr>
          <a:xfrm>
            <a:off x="1744970" y="1416591"/>
            <a:ext cx="5282363" cy="35420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27CC6A-9B2D-41A5-80A8-C149063E3AA7}"/>
              </a:ext>
            </a:extLst>
          </p:cNvPr>
          <p:cNvSpPr/>
          <p:nvPr/>
        </p:nvSpPr>
        <p:spPr>
          <a:xfrm>
            <a:off x="2439964" y="956231"/>
            <a:ext cx="3333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http://www.wheat-training.com/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C58835-3E13-4320-B429-06F1584932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340" t="15029" r="11868" b="65263"/>
          <a:stretch/>
        </p:blipFill>
        <p:spPr>
          <a:xfrm>
            <a:off x="1745412" y="4734831"/>
            <a:ext cx="5281921" cy="12849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C449D-044B-4E4E-B1F9-79401385A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4970" y="6203420"/>
            <a:ext cx="5458883" cy="587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hlinkClick r:id="rId5"/>
              </a:rPr>
              <a:t>https://doi.org/10.7287/peerj.preprints.26877v1</a:t>
            </a:r>
            <a:endParaRPr lang="en-GB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EE5E9A-9FE9-42D4-B87B-1C6A4A39A0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907" t="28502" r="20061" b="30047"/>
          <a:stretch/>
        </p:blipFill>
        <p:spPr>
          <a:xfrm>
            <a:off x="4106670" y="830098"/>
            <a:ext cx="4825008" cy="440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5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D8303-0FED-460B-BD0F-8568CE95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</p:spPr>
        <p:txBody>
          <a:bodyPr/>
          <a:lstStyle/>
          <a:p>
            <a:pPr algn="ctr"/>
            <a:r>
              <a:rPr lang="en-GB" b="1" dirty="0">
                <a:latin typeface="+mn-lt"/>
              </a:rPr>
              <a:t>2. Expression data</a:t>
            </a:r>
          </a:p>
        </p:txBody>
      </p:sp>
    </p:spTree>
    <p:extLst>
      <p:ext uri="{BB962C8B-B14F-4D97-AF65-F5344CB8AC3E}">
        <p14:creationId xmlns:p14="http://schemas.microsoft.com/office/powerpoint/2010/main" val="13600520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24540C-CCE3-4A74-AFFD-D9F1CCC40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73" t="9398" r="58847" b="21166"/>
          <a:stretch/>
        </p:blipFill>
        <p:spPr>
          <a:xfrm>
            <a:off x="1585519" y="1624843"/>
            <a:ext cx="6153326" cy="40856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47BBFC-500F-4D09-B6B3-20046931BF3F}"/>
              </a:ext>
            </a:extLst>
          </p:cNvPr>
          <p:cNvSpPr txBox="1"/>
          <p:nvPr/>
        </p:nvSpPr>
        <p:spPr>
          <a:xfrm>
            <a:off x="5520057" y="5433508"/>
            <a:ext cx="146956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50" dirty="0"/>
              <a:t>Expression in TPM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B2F62A3F-45D3-4239-B471-4D54BB60B4A0}"/>
              </a:ext>
            </a:extLst>
          </p:cNvPr>
          <p:cNvSpPr/>
          <p:nvPr/>
        </p:nvSpPr>
        <p:spPr>
          <a:xfrm>
            <a:off x="6110508" y="2415157"/>
            <a:ext cx="280219" cy="280220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1C6D8B-2963-4B3C-8305-599E3E0DE18C}"/>
              </a:ext>
            </a:extLst>
          </p:cNvPr>
          <p:cNvSpPr txBox="1"/>
          <p:nvPr/>
        </p:nvSpPr>
        <p:spPr>
          <a:xfrm>
            <a:off x="6774061" y="6267079"/>
            <a:ext cx="2661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Borrill </a:t>
            </a:r>
            <a:r>
              <a:rPr lang="en-GB" sz="1200" i="1" dirty="0"/>
              <a:t>et al.</a:t>
            </a:r>
            <a:r>
              <a:rPr lang="en-GB" sz="1200" dirty="0"/>
              <a:t>, 2016, </a:t>
            </a:r>
            <a:r>
              <a:rPr lang="en-GB" sz="1200" i="1" dirty="0"/>
              <a:t>Plant Physiol.</a:t>
            </a:r>
          </a:p>
          <a:p>
            <a:endParaRPr lang="en-GB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89D00C-3B8D-4F2A-9F6F-4D605D94D456}"/>
              </a:ext>
            </a:extLst>
          </p:cNvPr>
          <p:cNvSpPr/>
          <p:nvPr/>
        </p:nvSpPr>
        <p:spPr>
          <a:xfrm>
            <a:off x="0" y="212721"/>
            <a:ext cx="9144000" cy="624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B5F8B-2487-4672-921B-CBB0E29B0C05}"/>
              </a:ext>
            </a:extLst>
          </p:cNvPr>
          <p:cNvSpPr txBox="1"/>
          <p:nvPr/>
        </p:nvSpPr>
        <p:spPr>
          <a:xfrm>
            <a:off x="2226005" y="212721"/>
            <a:ext cx="4691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www.</a:t>
            </a:r>
            <a:r>
              <a:rPr lang="en-GB" sz="3000" b="1" dirty="0"/>
              <a:t>wheat-</a:t>
            </a:r>
            <a:r>
              <a:rPr lang="en-GB" sz="3000" b="1" dirty="0">
                <a:solidFill>
                  <a:srgbClr val="7030A0"/>
                </a:solidFill>
              </a:rPr>
              <a:t>expression</a:t>
            </a:r>
            <a:r>
              <a:rPr lang="en-GB" sz="3000" dirty="0"/>
              <a:t>.com</a:t>
            </a:r>
            <a:endParaRPr lang="en-GB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41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3 generations of wheat genome assemblies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5821359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</a:tbl>
          </a:graphicData>
        </a:graphic>
      </p:graphicFrame>
      <p:pic>
        <p:nvPicPr>
          <p:cNvPr id="6" name="Picture 2" descr="https://wheatis.tgac.ac.uk/images/earlham-institure-logo.png">
            <a:extLst>
              <a:ext uri="{FF2B5EF4-FFF2-40B4-BE49-F238E27FC236}">
                <a16:creationId xmlns:a16="http://schemas.microsoft.com/office/drawing/2014/main" id="{0C82B2E1-E098-B84D-BF53-D60525DA8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39046" y="875582"/>
            <a:ext cx="1817409" cy="64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A13921-A937-1347-81C7-E58DFA7828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1539" y="1787713"/>
            <a:ext cx="3297507" cy="394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667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5D4830-1071-4791-A54F-E48A211F5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2" r="2854"/>
          <a:stretch/>
        </p:blipFill>
        <p:spPr>
          <a:xfrm>
            <a:off x="1365309" y="1569608"/>
            <a:ext cx="6404995" cy="4103015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939D1A6B-3E52-49F7-A657-D419C72EE29C}"/>
              </a:ext>
            </a:extLst>
          </p:cNvPr>
          <p:cNvSpPr/>
          <p:nvPr/>
        </p:nvSpPr>
        <p:spPr>
          <a:xfrm>
            <a:off x="6110508" y="2415157"/>
            <a:ext cx="280219" cy="280220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DD2138-2915-4464-8115-ABD578CBFAF2}"/>
              </a:ext>
            </a:extLst>
          </p:cNvPr>
          <p:cNvSpPr/>
          <p:nvPr/>
        </p:nvSpPr>
        <p:spPr>
          <a:xfrm>
            <a:off x="0" y="212721"/>
            <a:ext cx="9144000" cy="624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ABB7B-3365-45BC-A94E-A92D00AA25A9}"/>
              </a:ext>
            </a:extLst>
          </p:cNvPr>
          <p:cNvSpPr txBox="1"/>
          <p:nvPr/>
        </p:nvSpPr>
        <p:spPr>
          <a:xfrm>
            <a:off x="2226005" y="212721"/>
            <a:ext cx="4691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www.</a:t>
            </a:r>
            <a:r>
              <a:rPr lang="en-GB" sz="3000" b="1" dirty="0"/>
              <a:t>wheat-</a:t>
            </a:r>
            <a:r>
              <a:rPr lang="en-GB" sz="3000" b="1" dirty="0">
                <a:solidFill>
                  <a:srgbClr val="7030A0"/>
                </a:solidFill>
              </a:rPr>
              <a:t>expression</a:t>
            </a:r>
            <a:r>
              <a:rPr lang="en-GB" sz="3000" dirty="0"/>
              <a:t>.com</a:t>
            </a:r>
            <a:endParaRPr lang="en-GB" sz="30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88D86D-404B-4A02-AE1D-E6371C0E381F}"/>
              </a:ext>
            </a:extLst>
          </p:cNvPr>
          <p:cNvSpPr txBox="1"/>
          <p:nvPr/>
        </p:nvSpPr>
        <p:spPr>
          <a:xfrm>
            <a:off x="6774061" y="6267079"/>
            <a:ext cx="2661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Borrill </a:t>
            </a:r>
            <a:r>
              <a:rPr lang="en-GB" sz="1200" i="1" dirty="0"/>
              <a:t>et al.</a:t>
            </a:r>
            <a:r>
              <a:rPr lang="en-GB" sz="1200" dirty="0"/>
              <a:t>, 2016, </a:t>
            </a:r>
            <a:r>
              <a:rPr lang="en-GB" sz="1200" i="1" dirty="0"/>
              <a:t>Plant Physiol.</a:t>
            </a:r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060688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933" t="14584" r="13690" b="9245"/>
          <a:stretch/>
        </p:blipFill>
        <p:spPr>
          <a:xfrm>
            <a:off x="1314450" y="1810117"/>
            <a:ext cx="6451601" cy="37147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F7BA4B-BA47-415A-8EA0-9AFEAD371F00}"/>
              </a:ext>
            </a:extLst>
          </p:cNvPr>
          <p:cNvSpPr/>
          <p:nvPr/>
        </p:nvSpPr>
        <p:spPr>
          <a:xfrm>
            <a:off x="0" y="212721"/>
            <a:ext cx="9144000" cy="624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C4C06-99F6-4A2D-A678-09C9A91281A6}"/>
              </a:ext>
            </a:extLst>
          </p:cNvPr>
          <p:cNvSpPr txBox="1"/>
          <p:nvPr/>
        </p:nvSpPr>
        <p:spPr>
          <a:xfrm>
            <a:off x="2226005" y="212721"/>
            <a:ext cx="4691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www.</a:t>
            </a:r>
            <a:r>
              <a:rPr lang="en-GB" sz="3000" b="1" dirty="0"/>
              <a:t>wheat-</a:t>
            </a:r>
            <a:r>
              <a:rPr lang="en-GB" sz="3000" b="1" dirty="0">
                <a:solidFill>
                  <a:srgbClr val="7030A0"/>
                </a:solidFill>
              </a:rPr>
              <a:t>expression</a:t>
            </a:r>
            <a:r>
              <a:rPr lang="en-GB" sz="3000" dirty="0"/>
              <a:t>.com</a:t>
            </a:r>
            <a:endParaRPr lang="en-GB" sz="30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4110B6-255E-4D4D-A9E1-6A6901D5B987}"/>
              </a:ext>
            </a:extLst>
          </p:cNvPr>
          <p:cNvSpPr txBox="1"/>
          <p:nvPr/>
        </p:nvSpPr>
        <p:spPr>
          <a:xfrm>
            <a:off x="6774061" y="6267079"/>
            <a:ext cx="2661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Borrill </a:t>
            </a:r>
            <a:r>
              <a:rPr lang="en-GB" sz="1200" i="1" dirty="0"/>
              <a:t>et al.</a:t>
            </a:r>
            <a:r>
              <a:rPr lang="en-GB" sz="1200" dirty="0"/>
              <a:t>, 2016, </a:t>
            </a:r>
            <a:r>
              <a:rPr lang="en-GB" sz="1200" i="1" dirty="0"/>
              <a:t>Plant Physiol.</a:t>
            </a:r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6556306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1A5C47-3D51-4F69-99DC-5C8F6DB66E7F}"/>
              </a:ext>
            </a:extLst>
          </p:cNvPr>
          <p:cNvSpPr/>
          <p:nvPr/>
        </p:nvSpPr>
        <p:spPr>
          <a:xfrm>
            <a:off x="0" y="212721"/>
            <a:ext cx="9144000" cy="624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10BC43-67E3-404E-B517-A2057D40CF79}"/>
              </a:ext>
            </a:extLst>
          </p:cNvPr>
          <p:cNvSpPr txBox="1"/>
          <p:nvPr/>
        </p:nvSpPr>
        <p:spPr>
          <a:xfrm>
            <a:off x="1066738" y="212721"/>
            <a:ext cx="63925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www.</a:t>
            </a:r>
            <a:r>
              <a:rPr lang="en-GB" sz="3000" b="1" dirty="0"/>
              <a:t>wheat-</a:t>
            </a:r>
            <a:r>
              <a:rPr lang="en-GB" sz="3000" b="1" dirty="0">
                <a:solidFill>
                  <a:srgbClr val="7030A0"/>
                </a:solidFill>
              </a:rPr>
              <a:t>expression</a:t>
            </a:r>
            <a:r>
              <a:rPr lang="en-GB" sz="3000" dirty="0"/>
              <a:t>.com</a:t>
            </a:r>
            <a:r>
              <a:rPr lang="en-GB" sz="3000" b="1" dirty="0"/>
              <a:t> – </a:t>
            </a:r>
            <a:r>
              <a:rPr lang="en-GB" sz="3000" b="1" dirty="0">
                <a:solidFill>
                  <a:srgbClr val="FF0000"/>
                </a:solidFill>
              </a:rPr>
              <a:t>updated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83C3C1-0A3B-4797-9471-03537AAEBF37}"/>
              </a:ext>
            </a:extLst>
          </p:cNvPr>
          <p:cNvSpPr txBox="1"/>
          <p:nvPr/>
        </p:nvSpPr>
        <p:spPr>
          <a:xfrm>
            <a:off x="1811929" y="1540934"/>
            <a:ext cx="2870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~400 samples 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0463A52-08FD-462B-9E8E-DDA27842ADC5}"/>
              </a:ext>
            </a:extLst>
          </p:cNvPr>
          <p:cNvSpPr/>
          <p:nvPr/>
        </p:nvSpPr>
        <p:spPr>
          <a:xfrm>
            <a:off x="4165725" y="1614499"/>
            <a:ext cx="635000" cy="314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6B753-564B-49D7-9412-A4037CC165DC}"/>
              </a:ext>
            </a:extLst>
          </p:cNvPr>
          <p:cNvSpPr txBox="1"/>
          <p:nvPr/>
        </p:nvSpPr>
        <p:spPr>
          <a:xfrm>
            <a:off x="5103434" y="1540934"/>
            <a:ext cx="3915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&gt;1000 samples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A3749-D973-4CA0-8889-136EB19FA3FA}"/>
              </a:ext>
            </a:extLst>
          </p:cNvPr>
          <p:cNvSpPr txBox="1"/>
          <p:nvPr/>
        </p:nvSpPr>
        <p:spPr>
          <a:xfrm>
            <a:off x="1574862" y="3029441"/>
            <a:ext cx="1693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RefSeq</a:t>
            </a:r>
            <a:r>
              <a:rPr lang="en-GB" sz="2400" dirty="0"/>
              <a:t> v1.0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A9E774-ECDD-4A35-BBB5-46D36D5820C5}"/>
              </a:ext>
            </a:extLst>
          </p:cNvPr>
          <p:cNvSpPr txBox="1"/>
          <p:nvPr/>
        </p:nvSpPr>
        <p:spPr>
          <a:xfrm>
            <a:off x="1574862" y="4823504"/>
            <a:ext cx="4563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BLAST implemented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55190A-4349-4249-AA29-E671636B5B68}"/>
              </a:ext>
            </a:extLst>
          </p:cNvPr>
          <p:cNvSpPr txBox="1"/>
          <p:nvPr/>
        </p:nvSpPr>
        <p:spPr>
          <a:xfrm>
            <a:off x="3310826" y="2998663"/>
            <a:ext cx="3911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TraesCS4B</a:t>
            </a:r>
            <a:r>
              <a:rPr lang="it-IT" sz="2800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r>
              <a:rPr lang="it-IT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G000400</a:t>
            </a:r>
            <a:endParaRPr lang="it-IT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4575A0-B1A4-4A7F-92B3-1D90E69564B5}"/>
              </a:ext>
            </a:extLst>
          </p:cNvPr>
          <p:cNvSpPr txBox="1"/>
          <p:nvPr/>
        </p:nvSpPr>
        <p:spPr>
          <a:xfrm>
            <a:off x="1574862" y="3657047"/>
            <a:ext cx="1693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RefSeq</a:t>
            </a:r>
            <a:r>
              <a:rPr lang="en-GB" sz="2400" dirty="0"/>
              <a:t> v1.1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7298F4-FF6A-46B3-9679-F8E98CF01639}"/>
              </a:ext>
            </a:extLst>
          </p:cNvPr>
          <p:cNvSpPr txBox="1"/>
          <p:nvPr/>
        </p:nvSpPr>
        <p:spPr>
          <a:xfrm>
            <a:off x="3310826" y="3626269"/>
            <a:ext cx="39111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TraesCS4B</a:t>
            </a:r>
            <a:r>
              <a:rPr lang="it-IT" sz="2800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r>
              <a:rPr lang="it-IT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G000400</a:t>
            </a:r>
            <a:endParaRPr lang="it-IT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CFA860-3C23-43A8-9E17-5ED513C2979F}"/>
              </a:ext>
            </a:extLst>
          </p:cNvPr>
          <p:cNvSpPr txBox="1"/>
          <p:nvPr/>
        </p:nvSpPr>
        <p:spPr>
          <a:xfrm>
            <a:off x="1557927" y="2487592"/>
            <a:ext cx="2895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New gene models: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CD2F59-26FE-47CE-8048-9F7BB70D9A6A}"/>
              </a:ext>
            </a:extLst>
          </p:cNvPr>
          <p:cNvSpPr txBox="1"/>
          <p:nvPr/>
        </p:nvSpPr>
        <p:spPr>
          <a:xfrm>
            <a:off x="1557927" y="5683107"/>
            <a:ext cx="4563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Ternary plot implemented</a:t>
            </a:r>
          </a:p>
        </p:txBody>
      </p:sp>
    </p:spTree>
    <p:extLst>
      <p:ext uri="{BB962C8B-B14F-4D97-AF65-F5344CB8AC3E}">
        <p14:creationId xmlns:p14="http://schemas.microsoft.com/office/powerpoint/2010/main" val="309331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AEC0DA-EB54-4FC7-9132-D0301E441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" t="9380" r="1606"/>
          <a:stretch/>
        </p:blipFill>
        <p:spPr>
          <a:xfrm>
            <a:off x="480269" y="1828149"/>
            <a:ext cx="8158295" cy="40899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1A5C47-3D51-4F69-99DC-5C8F6DB66E7F}"/>
              </a:ext>
            </a:extLst>
          </p:cNvPr>
          <p:cNvSpPr/>
          <p:nvPr/>
        </p:nvSpPr>
        <p:spPr>
          <a:xfrm>
            <a:off x="0" y="212721"/>
            <a:ext cx="9144000" cy="624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10BC43-67E3-404E-B517-A2057D40CF79}"/>
              </a:ext>
            </a:extLst>
          </p:cNvPr>
          <p:cNvSpPr txBox="1"/>
          <p:nvPr/>
        </p:nvSpPr>
        <p:spPr>
          <a:xfrm>
            <a:off x="1066738" y="212721"/>
            <a:ext cx="63925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www.</a:t>
            </a:r>
            <a:r>
              <a:rPr lang="en-GB" sz="3000" b="1" dirty="0"/>
              <a:t>wheat-</a:t>
            </a:r>
            <a:r>
              <a:rPr lang="en-GB" sz="3000" b="1" dirty="0">
                <a:solidFill>
                  <a:srgbClr val="7030A0"/>
                </a:solidFill>
              </a:rPr>
              <a:t>expression</a:t>
            </a:r>
            <a:r>
              <a:rPr lang="en-GB" sz="3000" dirty="0"/>
              <a:t>.com</a:t>
            </a:r>
            <a:r>
              <a:rPr lang="en-GB" sz="3000" b="1" dirty="0"/>
              <a:t> – </a:t>
            </a:r>
            <a:r>
              <a:rPr lang="en-GB" sz="3000" b="1" dirty="0">
                <a:solidFill>
                  <a:srgbClr val="FF0000"/>
                </a:solidFill>
              </a:rPr>
              <a:t>updated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9A4E05-CF9D-43C6-B798-3972CAEFA15F}"/>
              </a:ext>
            </a:extLst>
          </p:cNvPr>
          <p:cNvSpPr/>
          <p:nvPr/>
        </p:nvSpPr>
        <p:spPr>
          <a:xfrm>
            <a:off x="329585" y="2606355"/>
            <a:ext cx="4165135" cy="830510"/>
          </a:xfrm>
          <a:prstGeom prst="roundRect">
            <a:avLst>
              <a:gd name="adj" fmla="val 8943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289202-8C1B-486B-9BC1-5534D7F76985}"/>
              </a:ext>
            </a:extLst>
          </p:cNvPr>
          <p:cNvSpPr/>
          <p:nvPr/>
        </p:nvSpPr>
        <p:spPr>
          <a:xfrm>
            <a:off x="914717" y="2270828"/>
            <a:ext cx="2994870" cy="390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 err="1">
                <a:solidFill>
                  <a:srgbClr val="7030A0"/>
                </a:solidFill>
              </a:rPr>
              <a:t>RefSeq</a:t>
            </a:r>
            <a:r>
              <a:rPr lang="en-GB" sz="1350" b="1" dirty="0">
                <a:solidFill>
                  <a:srgbClr val="7030A0"/>
                </a:solidFill>
              </a:rPr>
              <a:t> v1.0 and v1.1 gene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52733C-1511-4A96-99DF-4C7001042C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0" t="31354" r="90111" b="57647"/>
          <a:stretch/>
        </p:blipFill>
        <p:spPr>
          <a:xfrm>
            <a:off x="749658" y="2823420"/>
            <a:ext cx="525567" cy="5019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9D3DDB-39A2-4AAC-8C26-9ED64F0D31A5}"/>
              </a:ext>
            </a:extLst>
          </p:cNvPr>
          <p:cNvSpPr/>
          <p:nvPr/>
        </p:nvSpPr>
        <p:spPr>
          <a:xfrm>
            <a:off x="329585" y="4435337"/>
            <a:ext cx="2214833" cy="116287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74555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AEC0DA-EB54-4FC7-9132-D0301E441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" t="9380" r="1606"/>
          <a:stretch/>
        </p:blipFill>
        <p:spPr>
          <a:xfrm>
            <a:off x="480269" y="1828149"/>
            <a:ext cx="8158295" cy="408993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9A4E05-CF9D-43C6-B798-3972CAEFA15F}"/>
              </a:ext>
            </a:extLst>
          </p:cNvPr>
          <p:cNvSpPr/>
          <p:nvPr/>
        </p:nvSpPr>
        <p:spPr>
          <a:xfrm>
            <a:off x="329584" y="3197778"/>
            <a:ext cx="3580003" cy="868261"/>
          </a:xfrm>
          <a:prstGeom prst="roundRect">
            <a:avLst>
              <a:gd name="adj" fmla="val 8943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289202-8C1B-486B-9BC1-5534D7F76985}"/>
              </a:ext>
            </a:extLst>
          </p:cNvPr>
          <p:cNvSpPr/>
          <p:nvPr/>
        </p:nvSpPr>
        <p:spPr>
          <a:xfrm>
            <a:off x="1781770" y="4066039"/>
            <a:ext cx="2994870" cy="390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>
                <a:solidFill>
                  <a:srgbClr val="7030A0"/>
                </a:solidFill>
              </a:rPr>
              <a:t>Compare &gt;50 genes at a time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8AFE49-D760-4E44-B212-D1A056D7186E}"/>
              </a:ext>
            </a:extLst>
          </p:cNvPr>
          <p:cNvSpPr/>
          <p:nvPr/>
        </p:nvSpPr>
        <p:spPr>
          <a:xfrm>
            <a:off x="329585" y="4435337"/>
            <a:ext cx="2214833" cy="116287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6135C1-4C13-4B13-B8AD-510C59633F37}"/>
              </a:ext>
            </a:extLst>
          </p:cNvPr>
          <p:cNvSpPr/>
          <p:nvPr/>
        </p:nvSpPr>
        <p:spPr>
          <a:xfrm>
            <a:off x="0" y="212721"/>
            <a:ext cx="9144000" cy="624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D61B13-F043-4F3F-83C5-66893D37D736}"/>
              </a:ext>
            </a:extLst>
          </p:cNvPr>
          <p:cNvSpPr txBox="1"/>
          <p:nvPr/>
        </p:nvSpPr>
        <p:spPr>
          <a:xfrm>
            <a:off x="1066738" y="212721"/>
            <a:ext cx="63925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www.</a:t>
            </a:r>
            <a:r>
              <a:rPr lang="en-GB" sz="3000" b="1" dirty="0"/>
              <a:t>wheat-</a:t>
            </a:r>
            <a:r>
              <a:rPr lang="en-GB" sz="3000" b="1" dirty="0">
                <a:solidFill>
                  <a:srgbClr val="7030A0"/>
                </a:solidFill>
              </a:rPr>
              <a:t>expression</a:t>
            </a:r>
            <a:r>
              <a:rPr lang="en-GB" sz="3000" dirty="0"/>
              <a:t>.com</a:t>
            </a:r>
            <a:r>
              <a:rPr lang="en-GB" sz="3000" b="1" dirty="0"/>
              <a:t> – </a:t>
            </a:r>
            <a:r>
              <a:rPr lang="en-GB" sz="3000" b="1" dirty="0">
                <a:solidFill>
                  <a:srgbClr val="FF0000"/>
                </a:solidFill>
              </a:rPr>
              <a:t>updated</a:t>
            </a:r>
          </a:p>
        </p:txBody>
      </p:sp>
    </p:spTree>
    <p:extLst>
      <p:ext uri="{BB962C8B-B14F-4D97-AF65-F5344CB8AC3E}">
        <p14:creationId xmlns:p14="http://schemas.microsoft.com/office/powerpoint/2010/main" val="480320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AEC0DA-EB54-4FC7-9132-D0301E441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" t="9380" r="1606"/>
          <a:stretch/>
        </p:blipFill>
        <p:spPr>
          <a:xfrm>
            <a:off x="480269" y="1828149"/>
            <a:ext cx="8158295" cy="40899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289202-8C1B-486B-9BC1-5534D7F76985}"/>
              </a:ext>
            </a:extLst>
          </p:cNvPr>
          <p:cNvSpPr/>
          <p:nvPr/>
        </p:nvSpPr>
        <p:spPr>
          <a:xfrm>
            <a:off x="2544418" y="4484473"/>
            <a:ext cx="2306982" cy="390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>
                <a:solidFill>
                  <a:srgbClr val="7030A0"/>
                </a:solidFill>
              </a:rPr>
              <a:t>More studies added:</a:t>
            </a:r>
          </a:p>
          <a:p>
            <a:pPr algn="ctr"/>
            <a:r>
              <a:rPr lang="en-GB" sz="1350" b="1" dirty="0">
                <a:solidFill>
                  <a:srgbClr val="7030A0"/>
                </a:solidFill>
              </a:rPr>
              <a:t>Ramirez-Gonzalez, Borrill  et al. , 2018, </a:t>
            </a:r>
            <a:r>
              <a:rPr lang="en-GB" sz="1350" b="1" i="1" dirty="0">
                <a:solidFill>
                  <a:srgbClr val="7030A0"/>
                </a:solidFill>
              </a:rPr>
              <a:t>Science (in press)</a:t>
            </a:r>
          </a:p>
          <a:p>
            <a:pPr algn="ctr"/>
            <a:endParaRPr lang="en-GB" sz="1350" b="1" i="1" dirty="0">
              <a:solidFill>
                <a:srgbClr val="7030A0"/>
              </a:solidFill>
            </a:endParaRPr>
          </a:p>
          <a:p>
            <a:pPr algn="ctr"/>
            <a:r>
              <a:rPr lang="en-GB" sz="1350" b="1" dirty="0">
                <a:solidFill>
                  <a:srgbClr val="7030A0"/>
                </a:solidFill>
              </a:rPr>
              <a:t>~30 Studies</a:t>
            </a:r>
          </a:p>
          <a:p>
            <a:pPr algn="ctr"/>
            <a:r>
              <a:rPr lang="en-GB" sz="1350" b="1" dirty="0">
                <a:solidFill>
                  <a:srgbClr val="7030A0"/>
                </a:solidFill>
              </a:rPr>
              <a:t>~1,000 RNA-Seq samples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55BF1F-EBEE-4560-B849-B70CFCFB6A54}"/>
              </a:ext>
            </a:extLst>
          </p:cNvPr>
          <p:cNvSpPr/>
          <p:nvPr/>
        </p:nvSpPr>
        <p:spPr>
          <a:xfrm>
            <a:off x="329585" y="4435337"/>
            <a:ext cx="2214833" cy="116287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9A4E05-CF9D-43C6-B798-3972CAEFA15F}"/>
              </a:ext>
            </a:extLst>
          </p:cNvPr>
          <p:cNvSpPr/>
          <p:nvPr/>
        </p:nvSpPr>
        <p:spPr>
          <a:xfrm>
            <a:off x="379918" y="4022449"/>
            <a:ext cx="1847360" cy="571712"/>
          </a:xfrm>
          <a:prstGeom prst="roundRect">
            <a:avLst>
              <a:gd name="adj" fmla="val 8943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5948C-E230-48E5-9230-4FD2E7883E87}"/>
              </a:ext>
            </a:extLst>
          </p:cNvPr>
          <p:cNvSpPr/>
          <p:nvPr/>
        </p:nvSpPr>
        <p:spPr>
          <a:xfrm>
            <a:off x="0" y="212721"/>
            <a:ext cx="9144000" cy="624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F6B8F-D362-4E10-808D-8E59374CD220}"/>
              </a:ext>
            </a:extLst>
          </p:cNvPr>
          <p:cNvSpPr txBox="1"/>
          <p:nvPr/>
        </p:nvSpPr>
        <p:spPr>
          <a:xfrm>
            <a:off x="1066738" y="212721"/>
            <a:ext cx="63925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www.</a:t>
            </a:r>
            <a:r>
              <a:rPr lang="en-GB" sz="3000" b="1" dirty="0"/>
              <a:t>wheat-</a:t>
            </a:r>
            <a:r>
              <a:rPr lang="en-GB" sz="3000" b="1" dirty="0">
                <a:solidFill>
                  <a:srgbClr val="7030A0"/>
                </a:solidFill>
              </a:rPr>
              <a:t>expression</a:t>
            </a:r>
            <a:r>
              <a:rPr lang="en-GB" sz="3000" dirty="0"/>
              <a:t>.com</a:t>
            </a:r>
            <a:r>
              <a:rPr lang="en-GB" sz="3000" b="1" dirty="0"/>
              <a:t> – </a:t>
            </a:r>
            <a:r>
              <a:rPr lang="en-GB" sz="3000" b="1" dirty="0">
                <a:solidFill>
                  <a:srgbClr val="FF0000"/>
                </a:solidFill>
              </a:rPr>
              <a:t>updated</a:t>
            </a:r>
          </a:p>
        </p:txBody>
      </p:sp>
    </p:spTree>
    <p:extLst>
      <p:ext uri="{BB962C8B-B14F-4D97-AF65-F5344CB8AC3E}">
        <p14:creationId xmlns:p14="http://schemas.microsoft.com/office/powerpoint/2010/main" val="23069386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AEC0DA-EB54-4FC7-9132-D0301E441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" t="9380" r="1606"/>
          <a:stretch/>
        </p:blipFill>
        <p:spPr>
          <a:xfrm>
            <a:off x="480269" y="1828149"/>
            <a:ext cx="8158295" cy="408993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9A4E05-CF9D-43C6-B798-3972CAEFA15F}"/>
              </a:ext>
            </a:extLst>
          </p:cNvPr>
          <p:cNvSpPr/>
          <p:nvPr/>
        </p:nvSpPr>
        <p:spPr>
          <a:xfrm>
            <a:off x="4473429" y="2523895"/>
            <a:ext cx="4165135" cy="2932619"/>
          </a:xfrm>
          <a:prstGeom prst="roundRect">
            <a:avLst>
              <a:gd name="adj" fmla="val 8943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289202-8C1B-486B-9BC1-5534D7F76985}"/>
              </a:ext>
            </a:extLst>
          </p:cNvPr>
          <p:cNvSpPr/>
          <p:nvPr/>
        </p:nvSpPr>
        <p:spPr>
          <a:xfrm>
            <a:off x="5480108" y="2446124"/>
            <a:ext cx="1956732" cy="390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>
                <a:solidFill>
                  <a:srgbClr val="7030A0"/>
                </a:solidFill>
              </a:rPr>
              <a:t>Find gene by BLAST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5534C9-B2C8-4A70-81E8-50194F6D95AA}"/>
              </a:ext>
            </a:extLst>
          </p:cNvPr>
          <p:cNvSpPr/>
          <p:nvPr/>
        </p:nvSpPr>
        <p:spPr>
          <a:xfrm>
            <a:off x="329585" y="4435337"/>
            <a:ext cx="2214833" cy="116287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178590-913C-4545-9668-222FC70DA4A2}"/>
              </a:ext>
            </a:extLst>
          </p:cNvPr>
          <p:cNvSpPr/>
          <p:nvPr/>
        </p:nvSpPr>
        <p:spPr>
          <a:xfrm>
            <a:off x="0" y="212721"/>
            <a:ext cx="9144000" cy="624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8FB1F-DAEC-4D38-9F78-7185858A08CA}"/>
              </a:ext>
            </a:extLst>
          </p:cNvPr>
          <p:cNvSpPr txBox="1"/>
          <p:nvPr/>
        </p:nvSpPr>
        <p:spPr>
          <a:xfrm>
            <a:off x="1066738" y="212721"/>
            <a:ext cx="63925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www.</a:t>
            </a:r>
            <a:r>
              <a:rPr lang="en-GB" sz="3000" b="1" dirty="0"/>
              <a:t>wheat-</a:t>
            </a:r>
            <a:r>
              <a:rPr lang="en-GB" sz="3000" b="1" dirty="0">
                <a:solidFill>
                  <a:srgbClr val="7030A0"/>
                </a:solidFill>
              </a:rPr>
              <a:t>expression</a:t>
            </a:r>
            <a:r>
              <a:rPr lang="en-GB" sz="3000" dirty="0"/>
              <a:t>.com</a:t>
            </a:r>
            <a:r>
              <a:rPr lang="en-GB" sz="3000" b="1" dirty="0"/>
              <a:t> – </a:t>
            </a:r>
            <a:r>
              <a:rPr lang="en-GB" sz="3000" b="1" dirty="0">
                <a:solidFill>
                  <a:srgbClr val="FF0000"/>
                </a:solidFill>
              </a:rPr>
              <a:t>updated</a:t>
            </a:r>
          </a:p>
        </p:txBody>
      </p:sp>
    </p:spTree>
    <p:extLst>
      <p:ext uri="{BB962C8B-B14F-4D97-AF65-F5344CB8AC3E}">
        <p14:creationId xmlns:p14="http://schemas.microsoft.com/office/powerpoint/2010/main" val="423627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B8BD54-0934-4B5B-9EAF-14BA3B9F5BB2}"/>
              </a:ext>
            </a:extLst>
          </p:cNvPr>
          <p:cNvSpPr/>
          <p:nvPr/>
        </p:nvSpPr>
        <p:spPr>
          <a:xfrm>
            <a:off x="0" y="212721"/>
            <a:ext cx="9144000" cy="624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EF81F-B074-46B6-AA67-B861EBDCEB17}"/>
              </a:ext>
            </a:extLst>
          </p:cNvPr>
          <p:cNvSpPr txBox="1"/>
          <p:nvPr/>
        </p:nvSpPr>
        <p:spPr>
          <a:xfrm>
            <a:off x="1066738" y="212721"/>
            <a:ext cx="63925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www.</a:t>
            </a:r>
            <a:r>
              <a:rPr lang="en-GB" sz="3000" b="1" dirty="0"/>
              <a:t>wheat-</a:t>
            </a:r>
            <a:r>
              <a:rPr lang="en-GB" sz="3000" b="1" dirty="0">
                <a:solidFill>
                  <a:srgbClr val="7030A0"/>
                </a:solidFill>
              </a:rPr>
              <a:t>expression</a:t>
            </a:r>
            <a:r>
              <a:rPr lang="en-GB" sz="3000" dirty="0"/>
              <a:t>.com</a:t>
            </a:r>
            <a:r>
              <a:rPr lang="en-GB" sz="3000" b="1" dirty="0"/>
              <a:t> – </a:t>
            </a:r>
            <a:r>
              <a:rPr lang="en-GB" sz="3000" b="1" dirty="0">
                <a:solidFill>
                  <a:srgbClr val="FF0000"/>
                </a:solidFill>
              </a:rPr>
              <a:t>updated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CD858D-1E28-4DA2-940A-B514C5DD5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4" t="9098" r="8006"/>
          <a:stretch/>
        </p:blipFill>
        <p:spPr>
          <a:xfrm>
            <a:off x="254039" y="1278467"/>
            <a:ext cx="8666331" cy="4902512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4380FF1-AB18-4D71-8D0C-276B55B8B272}"/>
              </a:ext>
            </a:extLst>
          </p:cNvPr>
          <p:cNvSpPr/>
          <p:nvPr/>
        </p:nvSpPr>
        <p:spPr>
          <a:xfrm>
            <a:off x="3851409" y="4869584"/>
            <a:ext cx="649052" cy="177015"/>
          </a:xfrm>
          <a:prstGeom prst="roundRect">
            <a:avLst>
              <a:gd name="adj" fmla="val 8943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84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DDEF75-D94B-4E21-86EC-4FFCF95A0DF9}"/>
              </a:ext>
            </a:extLst>
          </p:cNvPr>
          <p:cNvSpPr/>
          <p:nvPr/>
        </p:nvSpPr>
        <p:spPr>
          <a:xfrm>
            <a:off x="0" y="212721"/>
            <a:ext cx="9144000" cy="624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8ED84D-2A61-4524-9B60-4E01D5ED7EE5}"/>
              </a:ext>
            </a:extLst>
          </p:cNvPr>
          <p:cNvSpPr txBox="1"/>
          <p:nvPr/>
        </p:nvSpPr>
        <p:spPr>
          <a:xfrm>
            <a:off x="1066738" y="212721"/>
            <a:ext cx="63925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www.</a:t>
            </a:r>
            <a:r>
              <a:rPr lang="en-GB" sz="3000" b="1" dirty="0"/>
              <a:t>wheat-</a:t>
            </a:r>
            <a:r>
              <a:rPr lang="en-GB" sz="3000" b="1" dirty="0">
                <a:solidFill>
                  <a:srgbClr val="7030A0"/>
                </a:solidFill>
              </a:rPr>
              <a:t>expression</a:t>
            </a:r>
            <a:r>
              <a:rPr lang="en-GB" sz="3000" dirty="0"/>
              <a:t>.com</a:t>
            </a:r>
            <a:r>
              <a:rPr lang="en-GB" sz="3000" b="1" dirty="0"/>
              <a:t> – </a:t>
            </a:r>
            <a:r>
              <a:rPr lang="en-GB" sz="3000" b="1" dirty="0">
                <a:solidFill>
                  <a:srgbClr val="FF0000"/>
                </a:solidFill>
              </a:rPr>
              <a:t>updated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4E9A9-2725-45C9-8652-1ED925DE2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47" t="8845" r="647" b="19203"/>
          <a:stretch/>
        </p:blipFill>
        <p:spPr>
          <a:xfrm>
            <a:off x="437268" y="1464732"/>
            <a:ext cx="8438797" cy="40894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02406D-E1E6-4A0F-8A3F-A33DB661EE5B}"/>
              </a:ext>
            </a:extLst>
          </p:cNvPr>
          <p:cNvSpPr/>
          <p:nvPr/>
        </p:nvSpPr>
        <p:spPr>
          <a:xfrm>
            <a:off x="4246063" y="2370663"/>
            <a:ext cx="647670" cy="152404"/>
          </a:xfrm>
          <a:prstGeom prst="roundRect">
            <a:avLst>
              <a:gd name="adj" fmla="val 8943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254985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DDEF75-D94B-4E21-86EC-4FFCF95A0DF9}"/>
              </a:ext>
            </a:extLst>
          </p:cNvPr>
          <p:cNvSpPr/>
          <p:nvPr/>
        </p:nvSpPr>
        <p:spPr>
          <a:xfrm>
            <a:off x="0" y="212721"/>
            <a:ext cx="9144000" cy="624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8ED84D-2A61-4524-9B60-4E01D5ED7EE5}"/>
              </a:ext>
            </a:extLst>
          </p:cNvPr>
          <p:cNvSpPr txBox="1"/>
          <p:nvPr/>
        </p:nvSpPr>
        <p:spPr>
          <a:xfrm>
            <a:off x="1066738" y="212721"/>
            <a:ext cx="63925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/>
              <a:t>www.</a:t>
            </a:r>
            <a:r>
              <a:rPr lang="en-GB" sz="3000" b="1" dirty="0"/>
              <a:t>wheat-</a:t>
            </a:r>
            <a:r>
              <a:rPr lang="en-GB" sz="3000" b="1" dirty="0">
                <a:solidFill>
                  <a:srgbClr val="7030A0"/>
                </a:solidFill>
              </a:rPr>
              <a:t>expression</a:t>
            </a:r>
            <a:r>
              <a:rPr lang="en-GB" sz="3000" dirty="0"/>
              <a:t>.com</a:t>
            </a:r>
            <a:r>
              <a:rPr lang="en-GB" sz="3000" b="1" dirty="0"/>
              <a:t> – </a:t>
            </a:r>
            <a:r>
              <a:rPr lang="en-GB" sz="3000" b="1" dirty="0">
                <a:solidFill>
                  <a:srgbClr val="FF0000"/>
                </a:solidFill>
              </a:rPr>
              <a:t>updated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4E9A9-2725-45C9-8652-1ED925DE2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47" t="8845" r="647" b="19203"/>
          <a:stretch/>
        </p:blipFill>
        <p:spPr>
          <a:xfrm>
            <a:off x="437268" y="1464732"/>
            <a:ext cx="8438797" cy="40894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02406D-E1E6-4A0F-8A3F-A33DB661EE5B}"/>
              </a:ext>
            </a:extLst>
          </p:cNvPr>
          <p:cNvSpPr/>
          <p:nvPr/>
        </p:nvSpPr>
        <p:spPr>
          <a:xfrm>
            <a:off x="4246063" y="2370663"/>
            <a:ext cx="647670" cy="152404"/>
          </a:xfrm>
          <a:prstGeom prst="roundRect">
            <a:avLst>
              <a:gd name="adj" fmla="val 8943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3E8185-4756-43D4-855F-D5A74F98A191}"/>
              </a:ext>
            </a:extLst>
          </p:cNvPr>
          <p:cNvSpPr/>
          <p:nvPr/>
        </p:nvSpPr>
        <p:spPr>
          <a:xfrm>
            <a:off x="7535333" y="4258733"/>
            <a:ext cx="1422400" cy="14816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7BAFDE-2981-4C3C-911D-6F4267230C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93" t="11645" r="2037" b="19204"/>
          <a:stretch/>
        </p:blipFill>
        <p:spPr>
          <a:xfrm>
            <a:off x="437268" y="2594146"/>
            <a:ext cx="8164865" cy="39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04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3 generations of wheat genome assemblies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</a:tbl>
          </a:graphicData>
        </a:graphic>
      </p:graphicFrame>
      <p:pic>
        <p:nvPicPr>
          <p:cNvPr id="5" name="Picture 4" descr="https://wheat-urgi.versailles.inra.fr/var/storage/images/media/images/logo-iwgsc-refseq/42137-1-eng-GB/Logo-IWGSC-RefSeq_medium.png">
            <a:extLst>
              <a:ext uri="{FF2B5EF4-FFF2-40B4-BE49-F238E27FC236}">
                <a16:creationId xmlns:a16="http://schemas.microsoft.com/office/drawing/2014/main" id="{FB8C6F24-6390-C240-93D6-8624F6686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2819" y="1787713"/>
            <a:ext cx="1298960" cy="96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A23938-968B-844F-8DD2-7DFE4A315BC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411" y="2023673"/>
            <a:ext cx="5709771" cy="42837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1F9014-6217-44CD-8A81-CC0282911FFE}"/>
              </a:ext>
            </a:extLst>
          </p:cNvPr>
          <p:cNvSpPr txBox="1"/>
          <p:nvPr/>
        </p:nvSpPr>
        <p:spPr>
          <a:xfrm>
            <a:off x="5785165" y="6214533"/>
            <a:ext cx="3234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IWGSC 2018, </a:t>
            </a:r>
            <a:r>
              <a:rPr lang="en-GB" i="1" dirty="0"/>
              <a:t>Science</a:t>
            </a:r>
            <a:r>
              <a:rPr lang="en-GB" dirty="0"/>
              <a:t> (in press)</a:t>
            </a:r>
          </a:p>
        </p:txBody>
      </p:sp>
    </p:spTree>
    <p:extLst>
      <p:ext uri="{BB962C8B-B14F-4D97-AF65-F5344CB8AC3E}">
        <p14:creationId xmlns:p14="http://schemas.microsoft.com/office/powerpoint/2010/main" val="30504814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30719" y="5521779"/>
            <a:ext cx="152914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350" dirty="0" err="1"/>
              <a:t>Yogendra</a:t>
            </a:r>
            <a:r>
              <a:rPr lang="en-GB" sz="1350" dirty="0"/>
              <a:t> </a:t>
            </a:r>
            <a:r>
              <a:rPr lang="en-GB" sz="1350" dirty="0" err="1"/>
              <a:t>Khedikar</a:t>
            </a:r>
            <a:r>
              <a:rPr lang="en-GB" sz="1350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2375741" y="5525233"/>
            <a:ext cx="137755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/>
              <a:t>Nicholas </a:t>
            </a:r>
            <a:r>
              <a:rPr lang="en-GB" sz="1350" dirty="0" err="1"/>
              <a:t>Provart</a:t>
            </a:r>
            <a:r>
              <a:rPr lang="en-GB" sz="135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CAD632-0BCC-4EA1-A5B4-3009B56EB8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3" b="13182"/>
          <a:stretch/>
        </p:blipFill>
        <p:spPr>
          <a:xfrm>
            <a:off x="259335" y="978233"/>
            <a:ext cx="8778093" cy="44424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FEDAC3-45D8-4ABD-9C5E-F531AF96DE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803" y="5761588"/>
            <a:ext cx="1608342" cy="751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E4FAB-9A4A-4A6E-974B-59A3976B69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449" y="5884383"/>
            <a:ext cx="1480690" cy="5818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E0BE87-86FC-4371-AD26-DCC882C5E1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48"/>
          <a:stretch/>
        </p:blipFill>
        <p:spPr>
          <a:xfrm>
            <a:off x="5146658" y="5990662"/>
            <a:ext cx="1693784" cy="36924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97356" y="5538342"/>
            <a:ext cx="10775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50" dirty="0"/>
              <a:t>Andy Sharpe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5561A4-E0CC-4438-A1CC-3F36262928A1}"/>
              </a:ext>
            </a:extLst>
          </p:cNvPr>
          <p:cNvSpPr/>
          <p:nvPr/>
        </p:nvSpPr>
        <p:spPr>
          <a:xfrm>
            <a:off x="0" y="69071"/>
            <a:ext cx="9144000" cy="6250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E0695F-4A93-4133-ABB6-2E42FE4B69F3}"/>
              </a:ext>
            </a:extLst>
          </p:cNvPr>
          <p:cNvSpPr txBox="1"/>
          <p:nvPr/>
        </p:nvSpPr>
        <p:spPr>
          <a:xfrm>
            <a:off x="445603" y="104873"/>
            <a:ext cx="31082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/>
              <a:t>Wheat </a:t>
            </a:r>
            <a:r>
              <a:rPr lang="en-GB" sz="2700" dirty="0" err="1">
                <a:solidFill>
                  <a:schemeClr val="accent1"/>
                </a:solidFill>
              </a:rPr>
              <a:t>eFP</a:t>
            </a:r>
            <a:r>
              <a:rPr lang="en-GB" sz="2700" dirty="0"/>
              <a:t> browser: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5AD692-51CB-454F-ADB8-00FE7C42A5C2}"/>
              </a:ext>
            </a:extLst>
          </p:cNvPr>
          <p:cNvSpPr/>
          <p:nvPr/>
        </p:nvSpPr>
        <p:spPr>
          <a:xfrm>
            <a:off x="2637725" y="197815"/>
            <a:ext cx="6585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6"/>
              </a:rPr>
              <a:t>http://bar.utoronto.ca/efp_wheat/cgi-bin/efpWeb.cgi</a:t>
            </a:r>
            <a:r>
              <a:rPr lang="en-GB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3CEC4E-8A20-48B8-8B12-6665DC8F6A90}"/>
              </a:ext>
            </a:extLst>
          </p:cNvPr>
          <p:cNvSpPr txBox="1"/>
          <p:nvPr/>
        </p:nvSpPr>
        <p:spPr>
          <a:xfrm>
            <a:off x="5269761" y="6455374"/>
            <a:ext cx="3767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Ramirez-Gonzalez, Borrill </a:t>
            </a:r>
            <a:r>
              <a:rPr lang="en-GB" sz="1400" i="1" dirty="0"/>
              <a:t>et al.</a:t>
            </a:r>
            <a:r>
              <a:rPr lang="en-GB" sz="1400" dirty="0"/>
              <a:t>, </a:t>
            </a:r>
            <a:r>
              <a:rPr lang="en-GB" sz="1400" i="1" dirty="0"/>
              <a:t>Science</a:t>
            </a:r>
            <a:r>
              <a:rPr lang="en-GB" sz="1400" dirty="0"/>
              <a:t> (in press)</a:t>
            </a:r>
          </a:p>
        </p:txBody>
      </p:sp>
    </p:spTree>
    <p:extLst>
      <p:ext uri="{BB962C8B-B14F-4D97-AF65-F5344CB8AC3E}">
        <p14:creationId xmlns:p14="http://schemas.microsoft.com/office/powerpoint/2010/main" val="13698043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CFEFDD-0CD4-4B5E-8C47-BB3D11950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8" t="14617" r="11123" b="575"/>
          <a:stretch/>
        </p:blipFill>
        <p:spPr>
          <a:xfrm>
            <a:off x="1027383" y="1630551"/>
            <a:ext cx="7089236" cy="4200526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61B9C7B-35FF-4B6B-B891-D97395DF4682}"/>
              </a:ext>
            </a:extLst>
          </p:cNvPr>
          <p:cNvSpPr/>
          <p:nvPr/>
        </p:nvSpPr>
        <p:spPr>
          <a:xfrm>
            <a:off x="4109085" y="1711020"/>
            <a:ext cx="565785" cy="209221"/>
          </a:xfrm>
          <a:prstGeom prst="roundRect">
            <a:avLst>
              <a:gd name="adj" fmla="val 8943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3CFBA8-3CB9-413A-A4FA-9C2F4B2372D9}"/>
              </a:ext>
            </a:extLst>
          </p:cNvPr>
          <p:cNvSpPr/>
          <p:nvPr/>
        </p:nvSpPr>
        <p:spPr>
          <a:xfrm>
            <a:off x="-65426" y="1603348"/>
            <a:ext cx="2726055" cy="390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>
                <a:solidFill>
                  <a:srgbClr val="7030A0"/>
                </a:solidFill>
              </a:rPr>
              <a:t>Uses RefSeqv1.0 gene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205E76-91D4-49DC-8855-BA67F5DF922A}"/>
              </a:ext>
            </a:extLst>
          </p:cNvPr>
          <p:cNvSpPr/>
          <p:nvPr/>
        </p:nvSpPr>
        <p:spPr>
          <a:xfrm>
            <a:off x="0" y="69071"/>
            <a:ext cx="9144000" cy="6250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4F797-89CC-4FD6-9F96-FE44DFE543DF}"/>
              </a:ext>
            </a:extLst>
          </p:cNvPr>
          <p:cNvSpPr txBox="1"/>
          <p:nvPr/>
        </p:nvSpPr>
        <p:spPr>
          <a:xfrm>
            <a:off x="445603" y="104873"/>
            <a:ext cx="31082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/>
              <a:t>Wheat </a:t>
            </a:r>
            <a:r>
              <a:rPr lang="en-GB" sz="2700" dirty="0" err="1">
                <a:solidFill>
                  <a:schemeClr val="accent1"/>
                </a:solidFill>
              </a:rPr>
              <a:t>eFP</a:t>
            </a:r>
            <a:r>
              <a:rPr lang="en-GB" sz="2700" dirty="0"/>
              <a:t> browser: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152727-6092-4DCC-A596-2471FD20B50D}"/>
              </a:ext>
            </a:extLst>
          </p:cNvPr>
          <p:cNvSpPr/>
          <p:nvPr/>
        </p:nvSpPr>
        <p:spPr>
          <a:xfrm>
            <a:off x="2637725" y="197815"/>
            <a:ext cx="6585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3"/>
              </a:rPr>
              <a:t>http://bar.utoronto.ca/efp_wheat/cgi-bin/efpWeb.cgi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216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CFEFDD-0CD4-4B5E-8C47-BB3D11950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8" t="14617" r="11123" b="575"/>
          <a:stretch/>
        </p:blipFill>
        <p:spPr>
          <a:xfrm>
            <a:off x="1027383" y="1630551"/>
            <a:ext cx="7089236" cy="42005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49E45B-8421-410C-B9D8-892788F22F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74" t="83710" r="83708" b="1493"/>
          <a:stretch/>
        </p:blipFill>
        <p:spPr>
          <a:xfrm>
            <a:off x="2510040" y="3467912"/>
            <a:ext cx="804661" cy="1528947"/>
          </a:xfrm>
          <a:prstGeom prst="roundRect">
            <a:avLst/>
          </a:prstGeom>
          <a:ln w="57150">
            <a:solidFill>
              <a:srgbClr val="7030A0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21D5F9-A1DB-4EF6-9FB2-30BE45C13C1D}"/>
              </a:ext>
            </a:extLst>
          </p:cNvPr>
          <p:cNvSpPr/>
          <p:nvPr/>
        </p:nvSpPr>
        <p:spPr>
          <a:xfrm>
            <a:off x="1089212" y="5046009"/>
            <a:ext cx="410135" cy="726142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65A154-5DB8-4DE9-9345-2DB198543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874" y="3461188"/>
            <a:ext cx="863849" cy="1519733"/>
          </a:xfrm>
          <a:prstGeom prst="roundRect">
            <a:avLst/>
          </a:prstGeom>
          <a:ln w="57150">
            <a:solidFill>
              <a:srgbClr val="7030A0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D4B7F9-F092-4036-B75E-2CAE3C7FAB28}"/>
              </a:ext>
            </a:extLst>
          </p:cNvPr>
          <p:cNvCxnSpPr>
            <a:cxnSpLocks/>
          </p:cNvCxnSpPr>
          <p:nvPr/>
        </p:nvCxnSpPr>
        <p:spPr>
          <a:xfrm>
            <a:off x="3326200" y="4192583"/>
            <a:ext cx="387425" cy="0"/>
          </a:xfrm>
          <a:prstGeom prst="straightConnector1">
            <a:avLst/>
          </a:prstGeom>
          <a:ln w="5715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6A2FE0-877C-48A3-A61C-B51BC20485CA}"/>
              </a:ext>
            </a:extLst>
          </p:cNvPr>
          <p:cNvCxnSpPr>
            <a:cxnSpLocks/>
          </p:cNvCxnSpPr>
          <p:nvPr/>
        </p:nvCxnSpPr>
        <p:spPr>
          <a:xfrm flipV="1">
            <a:off x="1499347" y="3522217"/>
            <a:ext cx="1010693" cy="157085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4EDAE2-A7F5-4190-AB5E-8C385E718964}"/>
              </a:ext>
            </a:extLst>
          </p:cNvPr>
          <p:cNvCxnSpPr>
            <a:cxnSpLocks/>
          </p:cNvCxnSpPr>
          <p:nvPr/>
        </p:nvCxnSpPr>
        <p:spPr>
          <a:xfrm flipV="1">
            <a:off x="1499347" y="4996859"/>
            <a:ext cx="1138378" cy="72150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FE25BB5-E163-4DB8-9108-3E1186B6664C}"/>
              </a:ext>
            </a:extLst>
          </p:cNvPr>
          <p:cNvSpPr/>
          <p:nvPr/>
        </p:nvSpPr>
        <p:spPr>
          <a:xfrm>
            <a:off x="5141767" y="1711020"/>
            <a:ext cx="848898" cy="236424"/>
          </a:xfrm>
          <a:prstGeom prst="roundRect">
            <a:avLst>
              <a:gd name="adj" fmla="val 8943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F71597-D6CE-466A-85A2-F96F140C0C83}"/>
              </a:ext>
            </a:extLst>
          </p:cNvPr>
          <p:cNvSpPr/>
          <p:nvPr/>
        </p:nvSpPr>
        <p:spPr>
          <a:xfrm>
            <a:off x="5692990" y="1648689"/>
            <a:ext cx="2721305" cy="3773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>
                <a:solidFill>
                  <a:srgbClr val="7030A0"/>
                </a:solidFill>
              </a:rPr>
              <a:t>Can set signal threshold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6D5CD9-FCD1-470A-AF54-BD5368323511}"/>
              </a:ext>
            </a:extLst>
          </p:cNvPr>
          <p:cNvSpPr/>
          <p:nvPr/>
        </p:nvSpPr>
        <p:spPr>
          <a:xfrm>
            <a:off x="0" y="69071"/>
            <a:ext cx="9144000" cy="6250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9024C6-6AA3-481A-9141-7970708D13E0}"/>
              </a:ext>
            </a:extLst>
          </p:cNvPr>
          <p:cNvSpPr txBox="1"/>
          <p:nvPr/>
        </p:nvSpPr>
        <p:spPr>
          <a:xfrm>
            <a:off x="445603" y="104873"/>
            <a:ext cx="31082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/>
              <a:t>Wheat </a:t>
            </a:r>
            <a:r>
              <a:rPr lang="en-GB" sz="2700" dirty="0" err="1">
                <a:solidFill>
                  <a:schemeClr val="accent1"/>
                </a:solidFill>
              </a:rPr>
              <a:t>eFP</a:t>
            </a:r>
            <a:r>
              <a:rPr lang="en-GB" sz="2700" dirty="0"/>
              <a:t> browser: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D65816-F82B-43AB-B48F-5200E570E155}"/>
              </a:ext>
            </a:extLst>
          </p:cNvPr>
          <p:cNvSpPr/>
          <p:nvPr/>
        </p:nvSpPr>
        <p:spPr>
          <a:xfrm>
            <a:off x="2637725" y="197815"/>
            <a:ext cx="6585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4"/>
              </a:rPr>
              <a:t>http://bar.utoronto.ca/efp_wheat/cgi-bin/efpWeb.cgi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031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C98F925-BE75-4AEC-9F7E-8775CCD7A5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10" t="15769" r="11341" b="1731"/>
          <a:stretch/>
        </p:blipFill>
        <p:spPr>
          <a:xfrm>
            <a:off x="1163240" y="1685925"/>
            <a:ext cx="6999685" cy="40862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49A20A-D1E7-4207-8C80-68A406163E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10" t="84423" r="81862" b="1731"/>
          <a:stretch/>
        </p:blipFill>
        <p:spPr>
          <a:xfrm>
            <a:off x="2510039" y="3244921"/>
            <a:ext cx="1332906" cy="1658213"/>
          </a:xfrm>
          <a:prstGeom prst="roundRect">
            <a:avLst/>
          </a:prstGeom>
          <a:ln w="57150">
            <a:solidFill>
              <a:srgbClr val="7030A0"/>
            </a:solidFill>
          </a:ln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1C84DE8-D121-4C99-89D9-F98AF314261B}"/>
              </a:ext>
            </a:extLst>
          </p:cNvPr>
          <p:cNvSpPr/>
          <p:nvPr/>
        </p:nvSpPr>
        <p:spPr>
          <a:xfrm>
            <a:off x="1126226" y="5063328"/>
            <a:ext cx="410135" cy="726142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351A58-A8F0-46C0-BDE1-82EC46342B30}"/>
              </a:ext>
            </a:extLst>
          </p:cNvPr>
          <p:cNvCxnSpPr>
            <a:cxnSpLocks/>
          </p:cNvCxnSpPr>
          <p:nvPr/>
        </p:nvCxnSpPr>
        <p:spPr>
          <a:xfrm flipV="1">
            <a:off x="1499347" y="3379342"/>
            <a:ext cx="1010693" cy="172742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A1777EC-7FEE-4111-8595-14DBBDB3EFE9}"/>
              </a:ext>
            </a:extLst>
          </p:cNvPr>
          <p:cNvCxnSpPr>
            <a:cxnSpLocks/>
          </p:cNvCxnSpPr>
          <p:nvPr/>
        </p:nvCxnSpPr>
        <p:spPr>
          <a:xfrm flipV="1">
            <a:off x="1499347" y="4853983"/>
            <a:ext cx="1138378" cy="91816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EC375D2-5103-41E7-BA7A-60655E03D596}"/>
              </a:ext>
            </a:extLst>
          </p:cNvPr>
          <p:cNvSpPr/>
          <p:nvPr/>
        </p:nvSpPr>
        <p:spPr>
          <a:xfrm>
            <a:off x="3842946" y="1668606"/>
            <a:ext cx="386155" cy="274495"/>
          </a:xfrm>
          <a:prstGeom prst="roundRect">
            <a:avLst>
              <a:gd name="adj" fmla="val 8943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2883A95-8E47-4A0A-8337-41106EBF3229}"/>
              </a:ext>
            </a:extLst>
          </p:cNvPr>
          <p:cNvSpPr/>
          <p:nvPr/>
        </p:nvSpPr>
        <p:spPr>
          <a:xfrm>
            <a:off x="6060349" y="1685926"/>
            <a:ext cx="2721305" cy="3773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>
                <a:solidFill>
                  <a:srgbClr val="7030A0"/>
                </a:solidFill>
              </a:rPr>
              <a:t>View relative expression level i.e. log fold change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92056A-7621-42F1-8D3B-4FC8E8E7CB88}"/>
              </a:ext>
            </a:extLst>
          </p:cNvPr>
          <p:cNvSpPr/>
          <p:nvPr/>
        </p:nvSpPr>
        <p:spPr>
          <a:xfrm>
            <a:off x="0" y="69071"/>
            <a:ext cx="9144000" cy="6250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8F660B-151E-4529-BBAF-667558BD27EC}"/>
              </a:ext>
            </a:extLst>
          </p:cNvPr>
          <p:cNvSpPr txBox="1"/>
          <p:nvPr/>
        </p:nvSpPr>
        <p:spPr>
          <a:xfrm>
            <a:off x="445603" y="104873"/>
            <a:ext cx="31082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/>
              <a:t>Wheat </a:t>
            </a:r>
            <a:r>
              <a:rPr lang="en-GB" sz="2700" dirty="0" err="1">
                <a:solidFill>
                  <a:schemeClr val="accent1"/>
                </a:solidFill>
              </a:rPr>
              <a:t>eFP</a:t>
            </a:r>
            <a:r>
              <a:rPr lang="en-GB" sz="2700" dirty="0"/>
              <a:t> browser: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75261C-F3F3-408C-8F83-EE5C7626EC93}"/>
              </a:ext>
            </a:extLst>
          </p:cNvPr>
          <p:cNvSpPr/>
          <p:nvPr/>
        </p:nvSpPr>
        <p:spPr>
          <a:xfrm>
            <a:off x="2637725" y="197815"/>
            <a:ext cx="6585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3"/>
              </a:rPr>
              <a:t>http://bar.utoronto.ca/efp_wheat/cgi-bin/efpWeb.cgi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521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2867A3-4345-4355-884B-F1F480985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9" t="15629" r="55323" b="10913"/>
          <a:stretch/>
        </p:blipFill>
        <p:spPr>
          <a:xfrm>
            <a:off x="849589" y="1668065"/>
            <a:ext cx="7232885" cy="4202636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1E24C9-EE32-4B0F-BB37-4F61D42ECCB0}"/>
              </a:ext>
            </a:extLst>
          </p:cNvPr>
          <p:cNvSpPr/>
          <p:nvPr/>
        </p:nvSpPr>
        <p:spPr>
          <a:xfrm>
            <a:off x="755930" y="2063886"/>
            <a:ext cx="1551373" cy="317364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78C3F3-F10D-4AED-A466-43CC56300E80}"/>
              </a:ext>
            </a:extLst>
          </p:cNvPr>
          <p:cNvSpPr txBox="1"/>
          <p:nvPr/>
        </p:nvSpPr>
        <p:spPr>
          <a:xfrm>
            <a:off x="150328" y="2469649"/>
            <a:ext cx="1755560" cy="900247"/>
          </a:xfrm>
          <a:prstGeom prst="rect">
            <a:avLst/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rgbClr val="7030A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350" dirty="0"/>
              <a:t>Top gene is “positive” comparison, bottom gene is “negative” comparison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9E75B6-75AD-4F4D-A95C-C7BB4DA37DBC}"/>
              </a:ext>
            </a:extLst>
          </p:cNvPr>
          <p:cNvSpPr/>
          <p:nvPr/>
        </p:nvSpPr>
        <p:spPr>
          <a:xfrm>
            <a:off x="7085217" y="2308655"/>
            <a:ext cx="1012055" cy="862244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A3E5B-50AF-4CEE-8D7A-BAF06572C61E}"/>
              </a:ext>
            </a:extLst>
          </p:cNvPr>
          <p:cNvSpPr/>
          <p:nvPr/>
        </p:nvSpPr>
        <p:spPr>
          <a:xfrm>
            <a:off x="3384042" y="2899198"/>
            <a:ext cx="699516" cy="1392174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3DDE274-599F-40B1-B7EF-1664170D0C1C}"/>
              </a:ext>
            </a:extLst>
          </p:cNvPr>
          <p:cNvSpPr/>
          <p:nvPr/>
        </p:nvSpPr>
        <p:spPr>
          <a:xfrm>
            <a:off x="3733801" y="1668606"/>
            <a:ext cx="1523999" cy="274495"/>
          </a:xfrm>
          <a:prstGeom prst="roundRect">
            <a:avLst>
              <a:gd name="adj" fmla="val 8943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165C49-F525-4FF1-A097-C71617A6A128}"/>
              </a:ext>
            </a:extLst>
          </p:cNvPr>
          <p:cNvSpPr/>
          <p:nvPr/>
        </p:nvSpPr>
        <p:spPr>
          <a:xfrm>
            <a:off x="5523920" y="1647214"/>
            <a:ext cx="2752103" cy="3773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b="1" dirty="0">
                <a:solidFill>
                  <a:srgbClr val="7030A0"/>
                </a:solidFill>
              </a:rPr>
              <a:t>Compare two genes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D7BE94-06EA-403B-BB5C-12242D21BD35}"/>
              </a:ext>
            </a:extLst>
          </p:cNvPr>
          <p:cNvSpPr txBox="1"/>
          <p:nvPr/>
        </p:nvSpPr>
        <p:spPr>
          <a:xfrm>
            <a:off x="4177217" y="3298112"/>
            <a:ext cx="1755560" cy="500266"/>
          </a:xfrm>
          <a:prstGeom prst="rect">
            <a:avLst/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rgbClr val="7030A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350" dirty="0"/>
              <a:t>Higher expression in gene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759491-3794-41E5-AE9A-94FDA47535B3}"/>
              </a:ext>
            </a:extLst>
          </p:cNvPr>
          <p:cNvSpPr txBox="1"/>
          <p:nvPr/>
        </p:nvSpPr>
        <p:spPr>
          <a:xfrm>
            <a:off x="7298353" y="3243659"/>
            <a:ext cx="1755560" cy="500266"/>
          </a:xfrm>
          <a:prstGeom prst="rect">
            <a:avLst/>
          </a:prstGeom>
          <a:solidFill>
            <a:schemeClr val="bg1">
              <a:lumMod val="9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rgbClr val="7030A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350" dirty="0"/>
              <a:t>Higher expression in gene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AFECF3-C03C-47A7-9673-9F7D1D24E892}"/>
              </a:ext>
            </a:extLst>
          </p:cNvPr>
          <p:cNvSpPr/>
          <p:nvPr/>
        </p:nvSpPr>
        <p:spPr>
          <a:xfrm>
            <a:off x="0" y="69071"/>
            <a:ext cx="9144000" cy="6250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281C28-AAE2-4C99-BBA0-44F1A71E6D38}"/>
              </a:ext>
            </a:extLst>
          </p:cNvPr>
          <p:cNvSpPr txBox="1"/>
          <p:nvPr/>
        </p:nvSpPr>
        <p:spPr>
          <a:xfrm>
            <a:off x="445603" y="104873"/>
            <a:ext cx="31082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/>
              <a:t>Wheat </a:t>
            </a:r>
            <a:r>
              <a:rPr lang="en-GB" sz="2700" dirty="0" err="1">
                <a:solidFill>
                  <a:schemeClr val="accent1"/>
                </a:solidFill>
              </a:rPr>
              <a:t>eFP</a:t>
            </a:r>
            <a:r>
              <a:rPr lang="en-GB" sz="2700" dirty="0"/>
              <a:t> browser: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9CCCF1-4352-4007-AD07-C7AA9D43406F}"/>
              </a:ext>
            </a:extLst>
          </p:cNvPr>
          <p:cNvSpPr/>
          <p:nvPr/>
        </p:nvSpPr>
        <p:spPr>
          <a:xfrm>
            <a:off x="2637725" y="197815"/>
            <a:ext cx="6585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3"/>
              </a:rPr>
              <a:t>http://bar.utoronto.ca/efp_wheat/cgi-bin/efpWeb.cgi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72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10" grpId="0" animBg="1"/>
      <p:bldP spid="23" grpId="0" animBg="1"/>
      <p:bldP spid="2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10318F-C2C7-45B2-A825-C790B65A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81" y="1630551"/>
            <a:ext cx="5377588" cy="3895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C7C6DB-9360-4B7F-B351-3CB5EE712DA2}"/>
              </a:ext>
            </a:extLst>
          </p:cNvPr>
          <p:cNvSpPr txBox="1"/>
          <p:nvPr/>
        </p:nvSpPr>
        <p:spPr>
          <a:xfrm>
            <a:off x="1865538" y="5270846"/>
            <a:ext cx="4689073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rgbClr val="7030A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350" dirty="0"/>
              <a:t>Can download your data as a table and also visualise as a 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F33E0-7281-4306-B670-EDF143FDA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638" y="1711019"/>
            <a:ext cx="5752724" cy="3970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70C653-4128-45F2-8F4F-53322E10D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290" y="1625171"/>
            <a:ext cx="6171072" cy="41897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E2A097D-6191-4A76-8D4F-A1D85945AE67}"/>
              </a:ext>
            </a:extLst>
          </p:cNvPr>
          <p:cNvSpPr/>
          <p:nvPr/>
        </p:nvSpPr>
        <p:spPr>
          <a:xfrm>
            <a:off x="0" y="69071"/>
            <a:ext cx="9144000" cy="6250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CCDF2C-03A4-4A8A-B0E3-839430DA9CCE}"/>
              </a:ext>
            </a:extLst>
          </p:cNvPr>
          <p:cNvSpPr txBox="1"/>
          <p:nvPr/>
        </p:nvSpPr>
        <p:spPr>
          <a:xfrm>
            <a:off x="445603" y="104873"/>
            <a:ext cx="31082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/>
              <a:t>Wheat </a:t>
            </a:r>
            <a:r>
              <a:rPr lang="en-GB" sz="2700" dirty="0" err="1">
                <a:solidFill>
                  <a:schemeClr val="accent1"/>
                </a:solidFill>
              </a:rPr>
              <a:t>eFP</a:t>
            </a:r>
            <a:r>
              <a:rPr lang="en-GB" sz="2700" dirty="0"/>
              <a:t> browser: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2BF699-C3A8-4393-90C1-BCD0B9EA1258}"/>
              </a:ext>
            </a:extLst>
          </p:cNvPr>
          <p:cNvSpPr/>
          <p:nvPr/>
        </p:nvSpPr>
        <p:spPr>
          <a:xfrm>
            <a:off x="2637725" y="197815"/>
            <a:ext cx="6585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5"/>
              </a:rPr>
              <a:t>http://bar.utoronto.ca/efp_wheat/cgi-bin/efpWeb.cgi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411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D8303-0FED-460B-BD0F-8568CE95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</p:spPr>
        <p:txBody>
          <a:bodyPr/>
          <a:lstStyle/>
          <a:p>
            <a:pPr algn="ctr"/>
            <a:r>
              <a:rPr lang="en-GB" b="1" dirty="0">
                <a:latin typeface="+mn-lt"/>
              </a:rPr>
              <a:t>3. Practical session</a:t>
            </a:r>
          </a:p>
        </p:txBody>
      </p:sp>
    </p:spTree>
    <p:extLst>
      <p:ext uri="{BB962C8B-B14F-4D97-AF65-F5344CB8AC3E}">
        <p14:creationId xmlns:p14="http://schemas.microsoft.com/office/powerpoint/2010/main" val="14924671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\\ji-cfs2\shared\Research-Groups\Cristobal-Uauy\James\SxR 6A Yield\Manuscript\QTL Analysis\GenomeQTL Yield-1000GW\Y&amp;GW QTL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725"/>
          <a:stretch>
            <a:fillRect/>
          </a:stretch>
        </p:blipFill>
        <p:spPr bwMode="auto">
          <a:xfrm>
            <a:off x="321578" y="1804202"/>
            <a:ext cx="7992000" cy="4406897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447800" y="1752600"/>
            <a:ext cx="578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Yield</a:t>
            </a:r>
            <a:endParaRPr lang="en-GB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1447800" y="1978223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TGW</a:t>
            </a:r>
            <a:endParaRPr lang="en-GB" baseline="-25000" dirty="0"/>
          </a:p>
        </p:txBody>
      </p:sp>
      <p:cxnSp>
        <p:nvCxnSpPr>
          <p:cNvPr id="15" name="Straight Connector 14"/>
          <p:cNvCxnSpPr/>
          <p:nvPr/>
        </p:nvCxnSpPr>
        <p:spPr bwMode="auto">
          <a:xfrm flipV="1">
            <a:off x="2026420" y="1904999"/>
            <a:ext cx="432000" cy="0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2026420" y="2133600"/>
            <a:ext cx="432000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6176586" y="6400800"/>
            <a:ext cx="2221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/>
              <a:t>Simmonds</a:t>
            </a:r>
            <a:r>
              <a:rPr lang="en-GB" sz="1400" i="1" dirty="0"/>
              <a:t> et al, 2014. BMC</a:t>
            </a:r>
            <a:endParaRPr lang="en-GB" i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B249FA3-8E4F-4AC0-904F-619C9B787446}"/>
              </a:ext>
            </a:extLst>
          </p:cNvPr>
          <p:cNvSpPr txBox="1">
            <a:spLocks/>
          </p:cNvSpPr>
          <p:nvPr/>
        </p:nvSpPr>
        <p:spPr>
          <a:xfrm>
            <a:off x="190500" y="189068"/>
            <a:ext cx="8519283" cy="6173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/>
              <a:t>A QTL for grain weight and final yield on chromosome 6A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BC87E-647C-407B-8535-1DF29B1B968D}"/>
              </a:ext>
            </a:extLst>
          </p:cNvPr>
          <p:cNvSpPr/>
          <p:nvPr/>
        </p:nvSpPr>
        <p:spPr>
          <a:xfrm>
            <a:off x="4991450" y="818352"/>
            <a:ext cx="5578679" cy="14198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2" descr="Z:\James\SxR 6A Yield\Manuscript\Photos\New Grain width Photo\Figure6b.tif">
            <a:extLst>
              <a:ext uri="{FF2B5EF4-FFF2-40B4-BE49-F238E27FC236}">
                <a16:creationId xmlns:a16="http://schemas.microsoft.com/office/drawing/2014/main" id="{780AB335-27DF-4144-A538-F68B9DAA1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4" t="81664" r="9553" b="2867"/>
          <a:stretch/>
        </p:blipFill>
        <p:spPr bwMode="auto">
          <a:xfrm>
            <a:off x="5593744" y="1056447"/>
            <a:ext cx="3491401" cy="94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C2B3D3-8632-4B06-935E-95F891D53714}"/>
              </a:ext>
            </a:extLst>
          </p:cNvPr>
          <p:cNvSpPr txBox="1">
            <a:spLocks/>
          </p:cNvSpPr>
          <p:nvPr/>
        </p:nvSpPr>
        <p:spPr>
          <a:xfrm>
            <a:off x="4883846" y="1036814"/>
            <a:ext cx="84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6A -</a:t>
            </a:r>
            <a:endParaRPr lang="en-GB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C3D87D-EA1C-4223-8A3A-C7F4F8293681}"/>
              </a:ext>
            </a:extLst>
          </p:cNvPr>
          <p:cNvSpPr txBox="1">
            <a:spLocks/>
          </p:cNvSpPr>
          <p:nvPr/>
        </p:nvSpPr>
        <p:spPr>
          <a:xfrm>
            <a:off x="4883846" y="1595150"/>
            <a:ext cx="84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6A +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F2AD8C-89DC-4AB3-A623-8397DD38B7D2}"/>
              </a:ext>
            </a:extLst>
          </p:cNvPr>
          <p:cNvSpPr/>
          <p:nvPr/>
        </p:nvSpPr>
        <p:spPr>
          <a:xfrm>
            <a:off x="5990960" y="3101009"/>
            <a:ext cx="411060" cy="31616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A4291-4243-4A00-9A01-048CB90417ED}"/>
              </a:ext>
            </a:extLst>
          </p:cNvPr>
          <p:cNvSpPr txBox="1"/>
          <p:nvPr/>
        </p:nvSpPr>
        <p:spPr>
          <a:xfrm>
            <a:off x="5948288" y="2731677"/>
            <a:ext cx="496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6A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886807-5D29-4B80-A5FB-DBF8DCBAFD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34" b="9131"/>
          <a:stretch/>
        </p:blipFill>
        <p:spPr>
          <a:xfrm>
            <a:off x="6810489" y="2608224"/>
            <a:ext cx="1946938" cy="17605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D9C393-F87A-4532-9FA9-1A7E1E9EDBB6}"/>
              </a:ext>
            </a:extLst>
          </p:cNvPr>
          <p:cNvSpPr txBox="1"/>
          <p:nvPr/>
        </p:nvSpPr>
        <p:spPr>
          <a:xfrm>
            <a:off x="7197942" y="4376205"/>
            <a:ext cx="2050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Days post anthesis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71573-E5CC-4EE5-8423-B10D92BE4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3720" y="2320251"/>
            <a:ext cx="1751542" cy="2805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413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/>
      <p:bldP spid="20" grpId="0"/>
      <p:bldP spid="2" grpId="0" animBg="1"/>
      <p:bldP spid="3" grpId="0"/>
      <p:bldP spid="2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\\ji-cfs2\shared\Research-Groups\Cristobal-Uauy\James\SxR 6A Yield\Manuscript\QTL Analysis\GenomeQTL Yield-1000GW\Y&amp;GW QTL.T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725"/>
          <a:stretch>
            <a:fillRect/>
          </a:stretch>
        </p:blipFill>
        <p:spPr bwMode="auto">
          <a:xfrm>
            <a:off x="321578" y="1804202"/>
            <a:ext cx="7992000" cy="4406897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447800" y="1752600"/>
            <a:ext cx="578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Yield</a:t>
            </a:r>
            <a:endParaRPr lang="en-GB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1447800" y="1978223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TGW</a:t>
            </a:r>
            <a:endParaRPr lang="en-GB" baseline="-25000" dirty="0"/>
          </a:p>
        </p:txBody>
      </p:sp>
      <p:cxnSp>
        <p:nvCxnSpPr>
          <p:cNvPr id="15" name="Straight Connector 14"/>
          <p:cNvCxnSpPr/>
          <p:nvPr/>
        </p:nvCxnSpPr>
        <p:spPr bwMode="auto">
          <a:xfrm flipV="1">
            <a:off x="2026420" y="1904999"/>
            <a:ext cx="432000" cy="0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2026420" y="2133600"/>
            <a:ext cx="432000" cy="0"/>
          </a:xfrm>
          <a:prstGeom prst="line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6176586" y="6400800"/>
            <a:ext cx="2221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/>
              <a:t>Simmonds</a:t>
            </a:r>
            <a:r>
              <a:rPr lang="en-GB" sz="1400" i="1" dirty="0"/>
              <a:t> et al, 2014. BMC</a:t>
            </a:r>
            <a:endParaRPr lang="en-GB" i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B249FA3-8E4F-4AC0-904F-619C9B787446}"/>
              </a:ext>
            </a:extLst>
          </p:cNvPr>
          <p:cNvSpPr txBox="1">
            <a:spLocks/>
          </p:cNvSpPr>
          <p:nvPr/>
        </p:nvSpPr>
        <p:spPr>
          <a:xfrm>
            <a:off x="190500" y="189068"/>
            <a:ext cx="8519283" cy="6173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/>
              <a:t>A QTL for grain weight and final yield on chromosome 6A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BC87E-647C-407B-8535-1DF29B1B968D}"/>
              </a:ext>
            </a:extLst>
          </p:cNvPr>
          <p:cNvSpPr/>
          <p:nvPr/>
        </p:nvSpPr>
        <p:spPr>
          <a:xfrm>
            <a:off x="4991450" y="818352"/>
            <a:ext cx="5578679" cy="14198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2" descr="Z:\James\SxR 6A Yield\Manuscript\Photos\New Grain width Photo\Figure6b.tif">
            <a:extLst>
              <a:ext uri="{FF2B5EF4-FFF2-40B4-BE49-F238E27FC236}">
                <a16:creationId xmlns:a16="http://schemas.microsoft.com/office/drawing/2014/main" id="{780AB335-27DF-4144-A538-F68B9DAA1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4" t="81664" r="9553" b="2867"/>
          <a:stretch/>
        </p:blipFill>
        <p:spPr bwMode="auto">
          <a:xfrm>
            <a:off x="5593744" y="1056447"/>
            <a:ext cx="3491401" cy="94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C2B3D3-8632-4B06-935E-95F891D53714}"/>
              </a:ext>
            </a:extLst>
          </p:cNvPr>
          <p:cNvSpPr txBox="1">
            <a:spLocks/>
          </p:cNvSpPr>
          <p:nvPr/>
        </p:nvSpPr>
        <p:spPr>
          <a:xfrm>
            <a:off x="4883846" y="1036814"/>
            <a:ext cx="84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6A -</a:t>
            </a:r>
            <a:endParaRPr lang="en-GB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C3D87D-EA1C-4223-8A3A-C7F4F8293681}"/>
              </a:ext>
            </a:extLst>
          </p:cNvPr>
          <p:cNvSpPr txBox="1">
            <a:spLocks/>
          </p:cNvSpPr>
          <p:nvPr/>
        </p:nvSpPr>
        <p:spPr>
          <a:xfrm>
            <a:off x="4883846" y="1595150"/>
            <a:ext cx="84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6A +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F2AD8C-89DC-4AB3-A623-8397DD38B7D2}"/>
              </a:ext>
            </a:extLst>
          </p:cNvPr>
          <p:cNvSpPr/>
          <p:nvPr/>
        </p:nvSpPr>
        <p:spPr>
          <a:xfrm>
            <a:off x="4387443" y="1904999"/>
            <a:ext cx="411060" cy="43577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A4291-4243-4A00-9A01-048CB90417ED}"/>
              </a:ext>
            </a:extLst>
          </p:cNvPr>
          <p:cNvSpPr txBox="1"/>
          <p:nvPr/>
        </p:nvSpPr>
        <p:spPr>
          <a:xfrm>
            <a:off x="4387443" y="6311896"/>
            <a:ext cx="496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6A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886807-5D29-4B80-A5FB-DBF8DCBAFD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34" b="9131"/>
          <a:stretch/>
        </p:blipFill>
        <p:spPr>
          <a:xfrm>
            <a:off x="6810489" y="2608224"/>
            <a:ext cx="1946938" cy="17605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D9C393-F87A-4532-9FA9-1A7E1E9EDBB6}"/>
              </a:ext>
            </a:extLst>
          </p:cNvPr>
          <p:cNvSpPr txBox="1"/>
          <p:nvPr/>
        </p:nvSpPr>
        <p:spPr>
          <a:xfrm>
            <a:off x="7197942" y="4376205"/>
            <a:ext cx="2050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Days post anthesis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71573-E5CC-4EE5-8423-B10D92BE4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3720" y="2320251"/>
            <a:ext cx="1751542" cy="2805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5074B0-FC70-4F28-B976-44453D9E5E9B}"/>
              </a:ext>
            </a:extLst>
          </p:cNvPr>
          <p:cNvSpPr/>
          <p:nvPr/>
        </p:nvSpPr>
        <p:spPr>
          <a:xfrm>
            <a:off x="-482600" y="-241300"/>
            <a:ext cx="11544300" cy="8039100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EF32AF-9188-473B-9C1D-58C9D0E98AF4}"/>
              </a:ext>
            </a:extLst>
          </p:cNvPr>
          <p:cNvSpPr txBox="1"/>
          <p:nvPr/>
        </p:nvSpPr>
        <p:spPr>
          <a:xfrm>
            <a:off x="2124997" y="3160122"/>
            <a:ext cx="5072945" cy="7831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What is the gene???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44232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7CC79245-A947-4A84-A87F-A2A0E50E2401}"/>
              </a:ext>
            </a:extLst>
          </p:cNvPr>
          <p:cNvGraphicFramePr>
            <a:graphicFrameLocks/>
          </p:cNvGraphicFramePr>
          <p:nvPr/>
        </p:nvGraphicFramePr>
        <p:xfrm>
          <a:off x="511731" y="1266896"/>
          <a:ext cx="8396933" cy="4464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58E31A0-887F-42DD-9298-D07A7D5903AF}"/>
              </a:ext>
            </a:extLst>
          </p:cNvPr>
          <p:cNvSpPr txBox="1"/>
          <p:nvPr/>
        </p:nvSpPr>
        <p:spPr>
          <a:xfrm>
            <a:off x="3627963" y="971874"/>
            <a:ext cx="275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Chromosome 6A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2222245-9321-49A1-87BA-91C48E74F76D}"/>
              </a:ext>
            </a:extLst>
          </p:cNvPr>
          <p:cNvSpPr txBox="1">
            <a:spLocks/>
          </p:cNvSpPr>
          <p:nvPr/>
        </p:nvSpPr>
        <p:spPr>
          <a:xfrm>
            <a:off x="389381" y="-31528"/>
            <a:ext cx="85192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/>
              <a:t>Genetic mapping of the 6A grain weight QTL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95A8F00-F5E9-4939-97EA-B3CCC464CC1B}"/>
              </a:ext>
            </a:extLst>
          </p:cNvPr>
          <p:cNvCxnSpPr/>
          <p:nvPr/>
        </p:nvCxnSpPr>
        <p:spPr>
          <a:xfrm>
            <a:off x="738231" y="7847232"/>
            <a:ext cx="840576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0F8D19-2987-4835-8311-2C78315B6E62}"/>
              </a:ext>
            </a:extLst>
          </p:cNvPr>
          <p:cNvCxnSpPr/>
          <p:nvPr/>
        </p:nvCxnSpPr>
        <p:spPr>
          <a:xfrm>
            <a:off x="5446087" y="2011379"/>
            <a:ext cx="0" cy="354854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D674D1-738B-479B-A76D-2325CEBE0FF3}"/>
              </a:ext>
            </a:extLst>
          </p:cNvPr>
          <p:cNvCxnSpPr>
            <a:cxnSpLocks/>
          </p:cNvCxnSpPr>
          <p:nvPr/>
        </p:nvCxnSpPr>
        <p:spPr>
          <a:xfrm>
            <a:off x="5616313" y="2125680"/>
            <a:ext cx="0" cy="3396143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67513D7-A8A4-482C-9B86-A1D546A1D41F}"/>
              </a:ext>
            </a:extLst>
          </p:cNvPr>
          <p:cNvSpPr txBox="1"/>
          <p:nvPr/>
        </p:nvSpPr>
        <p:spPr>
          <a:xfrm>
            <a:off x="3541976" y="5695750"/>
            <a:ext cx="275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Genetic distance (</a:t>
            </a:r>
            <a:r>
              <a:rPr lang="en-GB" b="1" dirty="0" err="1"/>
              <a:t>cM</a:t>
            </a:r>
            <a:r>
              <a:rPr lang="en-GB" b="1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0FB2FF-DAC1-4A67-8977-DB45C94A4C9D}"/>
              </a:ext>
            </a:extLst>
          </p:cNvPr>
          <p:cNvSpPr txBox="1"/>
          <p:nvPr/>
        </p:nvSpPr>
        <p:spPr>
          <a:xfrm rot="16200000">
            <a:off x="-990608" y="2167198"/>
            <a:ext cx="275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F5D7D3-A63B-49E1-A406-96C99705DEA3}"/>
              </a:ext>
            </a:extLst>
          </p:cNvPr>
          <p:cNvSpPr txBox="1"/>
          <p:nvPr/>
        </p:nvSpPr>
        <p:spPr>
          <a:xfrm>
            <a:off x="3269032" y="6191519"/>
            <a:ext cx="2759979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Mapped to 0.3 </a:t>
            </a:r>
            <a:r>
              <a:rPr lang="en-GB" b="1" dirty="0" err="1"/>
              <a:t>cM</a:t>
            </a:r>
            <a:r>
              <a:rPr lang="en-GB" b="1" dirty="0"/>
              <a:t> interval</a:t>
            </a:r>
          </a:p>
        </p:txBody>
      </p:sp>
    </p:spTree>
    <p:extLst>
      <p:ext uri="{BB962C8B-B14F-4D97-AF65-F5344CB8AC3E}">
        <p14:creationId xmlns:p14="http://schemas.microsoft.com/office/powerpoint/2010/main" val="134127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Chromosome Survey Sequencing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1DE290B-2A03-E54A-A6A5-9393ABFA2CF8}"/>
              </a:ext>
            </a:extLst>
          </p:cNvPr>
          <p:cNvSpPr/>
          <p:nvPr/>
        </p:nvSpPr>
        <p:spPr>
          <a:xfrm>
            <a:off x="1911928" y="772402"/>
            <a:ext cx="2066306" cy="843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428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DEA9FA-AA63-4D3B-8466-51FF1028C116}"/>
              </a:ext>
            </a:extLst>
          </p:cNvPr>
          <p:cNvSpPr/>
          <p:nvPr/>
        </p:nvSpPr>
        <p:spPr>
          <a:xfrm>
            <a:off x="2064059" y="2963792"/>
            <a:ext cx="5730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https://github.com/philippaborrill/expression_training</a:t>
            </a:r>
            <a:r>
              <a:rPr lang="en-GB" dirty="0"/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958A4C-2EEC-4944-951D-B710BBA6D59F}"/>
              </a:ext>
            </a:extLst>
          </p:cNvPr>
          <p:cNvSpPr txBox="1">
            <a:spLocks/>
          </p:cNvSpPr>
          <p:nvPr/>
        </p:nvSpPr>
        <p:spPr>
          <a:xfrm>
            <a:off x="217133" y="419889"/>
            <a:ext cx="8519283" cy="11425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Practical: Searching for a candidate gene for a grain size QTL using expression data</a:t>
            </a:r>
          </a:p>
        </p:txBody>
      </p:sp>
    </p:spTree>
    <p:extLst>
      <p:ext uri="{BB962C8B-B14F-4D97-AF65-F5344CB8AC3E}">
        <p14:creationId xmlns:p14="http://schemas.microsoft.com/office/powerpoint/2010/main" val="8783211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32C83-1AF1-4CDD-A95D-A596C57C0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A4510-9CCC-4657-8E6E-AC149CFF7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1736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RefSeqv1.0 gene models: LC vs HC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3086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 contigs/ chromosomes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 1 million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735,943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21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chromosomes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+ Un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45663292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algn="r"/>
                      <a:r>
                        <a:rPr lang="en-GB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 scaffold size</a:t>
                      </a:r>
                      <a:endParaRPr lang="en-GB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88.7 kb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Chromosomes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73001501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Assembly Size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10.2 Gb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13.4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14.6 </a:t>
                      </a: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Gb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52869836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Order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Crude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Large Bins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“True” physical order</a:t>
                      </a:r>
                      <a:endParaRPr lang="mr-IN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2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Gene names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Traes_1BL_447468BDE</a:t>
                      </a:r>
                      <a:endParaRPr lang="is-IS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TRIAE_CS42_7DL_TGACv1_731555_AA2173560</a:t>
                      </a:r>
                      <a:endParaRPr lang="it-IT" sz="140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TraesCS2B01G000100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TraesCS4B01G000400LC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88862436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288B95-DAA3-F043-AC9F-6589CCE0CF06}"/>
              </a:ext>
            </a:extLst>
          </p:cNvPr>
          <p:cNvCxnSpPr>
            <a:cxnSpLocks/>
          </p:cNvCxnSpPr>
          <p:nvPr/>
        </p:nvCxnSpPr>
        <p:spPr>
          <a:xfrm flipH="1">
            <a:off x="5410200" y="3723969"/>
            <a:ext cx="1155700" cy="556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D8A131-AE04-B34C-8806-0DBEBD973186}"/>
              </a:ext>
            </a:extLst>
          </p:cNvPr>
          <p:cNvSpPr txBox="1"/>
          <p:nvPr/>
        </p:nvSpPr>
        <p:spPr>
          <a:xfrm>
            <a:off x="2896681" y="4255147"/>
            <a:ext cx="4371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TraesCS4B01G000400</a:t>
            </a:r>
            <a:r>
              <a:rPr lang="it-IT" sz="2800" dirty="0">
                <a:latin typeface="Arial" panose="020B0604020202020204" pitchFamily="34" charset="0"/>
                <a:cs typeface="Arial" panose="020B0604020202020204" pitchFamily="34" charset="0"/>
              </a:rPr>
              <a:t>LC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69E598-F8B9-A545-B36B-EE92564781C3}"/>
              </a:ext>
            </a:extLst>
          </p:cNvPr>
          <p:cNvSpPr txBox="1"/>
          <p:nvPr/>
        </p:nvSpPr>
        <p:spPr>
          <a:xfrm>
            <a:off x="1074365" y="3770674"/>
            <a:ext cx="2343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Specie: </a:t>
            </a:r>
            <a:r>
              <a:rPr lang="en-GB" sz="1400" i="1" dirty="0">
                <a:latin typeface="Arial" panose="020B0604020202020204" pitchFamily="34" charset="0"/>
                <a:cs typeface="Arial" panose="020B0604020202020204" pitchFamily="34" charset="0"/>
              </a:rPr>
              <a:t>Tr. </a:t>
            </a:r>
            <a:r>
              <a:rPr lang="en-GB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aestivum</a:t>
            </a:r>
            <a:endParaRPr lang="en-GB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Accession: Chinese Spring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ED451E-CC9E-AB44-9E97-46E6D1AE36F0}"/>
              </a:ext>
            </a:extLst>
          </p:cNvPr>
          <p:cNvSpPr txBox="1"/>
          <p:nvPr/>
        </p:nvSpPr>
        <p:spPr>
          <a:xfrm>
            <a:off x="3417955" y="4739620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Chromosome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A110DF-D618-5347-911B-CA68AFEE865C}"/>
              </a:ext>
            </a:extLst>
          </p:cNvPr>
          <p:cNvSpPr txBox="1"/>
          <p:nvPr/>
        </p:nvSpPr>
        <p:spPr>
          <a:xfrm>
            <a:off x="4572000" y="3798768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Annotation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version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52467C-8608-7C41-B691-8D3058144E06}"/>
              </a:ext>
            </a:extLst>
          </p:cNvPr>
          <p:cNvSpPr txBox="1"/>
          <p:nvPr/>
        </p:nvSpPr>
        <p:spPr>
          <a:xfrm>
            <a:off x="4985480" y="4733304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“gene”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F76C20-A7CC-FC4C-9761-F02FD1382550}"/>
              </a:ext>
            </a:extLst>
          </p:cNvPr>
          <p:cNvSpPr txBox="1"/>
          <p:nvPr/>
        </p:nvSpPr>
        <p:spPr>
          <a:xfrm>
            <a:off x="6273800" y="3804261"/>
            <a:ext cx="2246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Progressive number in steps of 100s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3D0170-21B9-3248-BC14-FA6EBF55DF8F}"/>
              </a:ext>
            </a:extLst>
          </p:cNvPr>
          <p:cNvSpPr txBox="1"/>
          <p:nvPr/>
        </p:nvSpPr>
        <p:spPr>
          <a:xfrm>
            <a:off x="6453408" y="4733304"/>
            <a:ext cx="2779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Low Confidence gene model</a:t>
            </a:r>
            <a:endParaRPr lang="it-I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580BB3-B135-654D-9B22-22889305A3F1}"/>
              </a:ext>
            </a:extLst>
          </p:cNvPr>
          <p:cNvSpPr txBox="1"/>
          <p:nvPr/>
        </p:nvSpPr>
        <p:spPr>
          <a:xfrm>
            <a:off x="342013" y="5343204"/>
            <a:ext cx="8669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Gene models have been assigned to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high confidence (HC)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low confidence (LC)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classes based on completeness, similarity to genes represented in protein and DNA databases and repeat content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5912B3-CF01-AC41-B595-7652B0F980A4}"/>
              </a:ext>
            </a:extLst>
          </p:cNvPr>
          <p:cNvSpPr/>
          <p:nvPr/>
        </p:nvSpPr>
        <p:spPr>
          <a:xfrm>
            <a:off x="6273800" y="3348781"/>
            <a:ext cx="2427149" cy="4889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E01EC-C1E7-CC48-8171-A637CBD74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BBBB17-08FC-704E-9E6A-85002A44BE8C}"/>
              </a:ext>
            </a:extLst>
          </p:cNvPr>
          <p:cNvSpPr txBox="1"/>
          <p:nvPr/>
        </p:nvSpPr>
        <p:spPr>
          <a:xfrm>
            <a:off x="0" y="6316120"/>
            <a:ext cx="3685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Courtesy of Luca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Venturini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Monogram 2017</a:t>
            </a:r>
          </a:p>
        </p:txBody>
      </p:sp>
    </p:spTree>
    <p:extLst>
      <p:ext uri="{BB962C8B-B14F-4D97-AF65-F5344CB8AC3E}">
        <p14:creationId xmlns:p14="http://schemas.microsoft.com/office/powerpoint/2010/main" val="893196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CSS is highly fragmented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1DE290B-2A03-E54A-A6A5-9393ABFA2CF8}"/>
              </a:ext>
            </a:extLst>
          </p:cNvPr>
          <p:cNvSpPr/>
          <p:nvPr/>
        </p:nvSpPr>
        <p:spPr>
          <a:xfrm>
            <a:off x="1911928" y="772402"/>
            <a:ext cx="2066306" cy="843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364EB-E817-AB48-9A46-1DC8D5BF8F94}"/>
              </a:ext>
            </a:extLst>
          </p:cNvPr>
          <p:cNvSpPr txBox="1"/>
          <p:nvPr/>
        </p:nvSpPr>
        <p:spPr>
          <a:xfrm>
            <a:off x="0" y="2120222"/>
            <a:ext cx="91439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Flow sorted chromosomes</a:t>
            </a:r>
          </a:p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&gt; 1 million contigs!</a:t>
            </a:r>
          </a:p>
          <a:p>
            <a:pPr algn="ctr"/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Median contig length ~7 kb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(after repeat masking)</a:t>
            </a:r>
          </a:p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Assembled 10.2 Gb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(out of ~15 Gb)</a:t>
            </a:r>
          </a:p>
        </p:txBody>
      </p:sp>
    </p:spTree>
    <p:extLst>
      <p:ext uri="{BB962C8B-B14F-4D97-AF65-F5344CB8AC3E}">
        <p14:creationId xmlns:p14="http://schemas.microsoft.com/office/powerpoint/2010/main" val="869822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2570-86BD-CF47-9949-834DD014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3756"/>
            <a:ext cx="7886700" cy="44274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We only have a rough idea of the contig order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72A2F27-7629-DD46-A84A-EE34CC05F0E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1" y="758534"/>
          <a:ext cx="8257898" cy="857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6539">
                  <a:extLst>
                    <a:ext uri="{9D8B030D-6E8A-4147-A177-3AD203B41FA5}">
                      <a16:colId xmlns:a16="http://schemas.microsoft.com/office/drawing/2014/main" val="3111931320"/>
                    </a:ext>
                  </a:extLst>
                </a:gridCol>
              </a:tblGrid>
              <a:tr h="508136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TGACv1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RefSeqv1.0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0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Release date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Clavijo</a:t>
                      </a: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et al., 2017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IWGSC, 2018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51177646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1DE290B-2A03-E54A-A6A5-9393ABFA2CF8}"/>
              </a:ext>
            </a:extLst>
          </p:cNvPr>
          <p:cNvSpPr/>
          <p:nvPr/>
        </p:nvSpPr>
        <p:spPr>
          <a:xfrm>
            <a:off x="1911928" y="772402"/>
            <a:ext cx="2066306" cy="843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364EB-E817-AB48-9A46-1DC8D5BF8F94}"/>
              </a:ext>
            </a:extLst>
          </p:cNvPr>
          <p:cNvSpPr txBox="1"/>
          <p:nvPr/>
        </p:nvSpPr>
        <p:spPr>
          <a:xfrm>
            <a:off x="0" y="2120222"/>
            <a:ext cx="91439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Flow sorted chromosomes</a:t>
            </a:r>
          </a:p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&gt; 1 million contigs!</a:t>
            </a:r>
          </a:p>
          <a:p>
            <a:pPr algn="ctr"/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Median contig length ~7 kb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(after repeat masking)</a:t>
            </a:r>
          </a:p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Assembled 10.2 Gb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(out of ~15 Gb)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9D2A7C-3717-F744-9D7E-B8975282B157}"/>
              </a:ext>
            </a:extLst>
          </p:cNvPr>
          <p:cNvSpPr txBox="1"/>
          <p:nvPr/>
        </p:nvSpPr>
        <p:spPr>
          <a:xfrm>
            <a:off x="1901042" y="4905363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chr1B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75F3B-9947-A34B-9180-2CD6B1D0F6B8}"/>
              </a:ext>
            </a:extLst>
          </p:cNvPr>
          <p:cNvCxnSpPr/>
          <p:nvPr/>
        </p:nvCxnSpPr>
        <p:spPr>
          <a:xfrm>
            <a:off x="3124200" y="4905363"/>
            <a:ext cx="7125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E015B0-FC93-5945-9E01-59BFA40B3971}"/>
              </a:ext>
            </a:extLst>
          </p:cNvPr>
          <p:cNvCxnSpPr>
            <a:cxnSpLocks/>
          </p:cNvCxnSpPr>
          <p:nvPr/>
        </p:nvCxnSpPr>
        <p:spPr>
          <a:xfrm>
            <a:off x="4137229" y="4905363"/>
            <a:ext cx="100527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265D24-8D4F-9949-8ACF-69EDD29AF56E}"/>
              </a:ext>
            </a:extLst>
          </p:cNvPr>
          <p:cNvCxnSpPr>
            <a:cxnSpLocks/>
          </p:cNvCxnSpPr>
          <p:nvPr/>
        </p:nvCxnSpPr>
        <p:spPr>
          <a:xfrm>
            <a:off x="3429000" y="5210163"/>
            <a:ext cx="4077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6C9740-607F-BB4F-9D78-EF1C9066983B}"/>
              </a:ext>
            </a:extLst>
          </p:cNvPr>
          <p:cNvCxnSpPr>
            <a:cxnSpLocks/>
          </p:cNvCxnSpPr>
          <p:nvPr/>
        </p:nvCxnSpPr>
        <p:spPr>
          <a:xfrm>
            <a:off x="5566060" y="4743066"/>
            <a:ext cx="4077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A37F00-63DC-0A45-8159-DC837B195A3B}"/>
              </a:ext>
            </a:extLst>
          </p:cNvPr>
          <p:cNvCxnSpPr>
            <a:cxnSpLocks/>
          </p:cNvCxnSpPr>
          <p:nvPr/>
        </p:nvCxnSpPr>
        <p:spPr>
          <a:xfrm>
            <a:off x="4436008" y="4707440"/>
            <a:ext cx="4077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C9CED1-BD27-A34B-8FCB-A522369C63BA}"/>
              </a:ext>
            </a:extLst>
          </p:cNvPr>
          <p:cNvCxnSpPr>
            <a:cxnSpLocks/>
          </p:cNvCxnSpPr>
          <p:nvPr/>
        </p:nvCxnSpPr>
        <p:spPr>
          <a:xfrm>
            <a:off x="5566060" y="4940989"/>
            <a:ext cx="4077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ACA3CC-F0B9-ED4B-8877-DEAC458AF71B}"/>
              </a:ext>
            </a:extLst>
          </p:cNvPr>
          <p:cNvCxnSpPr>
            <a:cxnSpLocks/>
          </p:cNvCxnSpPr>
          <p:nvPr/>
        </p:nvCxnSpPr>
        <p:spPr>
          <a:xfrm>
            <a:off x="4137229" y="5210163"/>
            <a:ext cx="100527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A11FBC-AE3C-C642-9F9D-A2DA96006C14}"/>
              </a:ext>
            </a:extLst>
          </p:cNvPr>
          <p:cNvCxnSpPr>
            <a:cxnSpLocks/>
          </p:cNvCxnSpPr>
          <p:nvPr/>
        </p:nvCxnSpPr>
        <p:spPr>
          <a:xfrm>
            <a:off x="6348351" y="5205079"/>
            <a:ext cx="100527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E80F60-26EE-5648-908D-81F8CAA453B6}"/>
              </a:ext>
            </a:extLst>
          </p:cNvPr>
          <p:cNvCxnSpPr>
            <a:cxnSpLocks/>
          </p:cNvCxnSpPr>
          <p:nvPr/>
        </p:nvCxnSpPr>
        <p:spPr>
          <a:xfrm>
            <a:off x="2926361" y="5043636"/>
            <a:ext cx="100527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D47AC7-5377-F542-AD38-C7A132F7114A}"/>
              </a:ext>
            </a:extLst>
          </p:cNvPr>
          <p:cNvCxnSpPr/>
          <p:nvPr/>
        </p:nvCxnSpPr>
        <p:spPr>
          <a:xfrm>
            <a:off x="4263899" y="5054386"/>
            <a:ext cx="7125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D44F49-67DB-1C4A-9780-6B863A22A7E8}"/>
              </a:ext>
            </a:extLst>
          </p:cNvPr>
          <p:cNvCxnSpPr/>
          <p:nvPr/>
        </p:nvCxnSpPr>
        <p:spPr>
          <a:xfrm>
            <a:off x="3072740" y="5084347"/>
            <a:ext cx="7125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3DB2D4B-DB22-924D-B398-126EB3DEA070}"/>
              </a:ext>
            </a:extLst>
          </p:cNvPr>
          <p:cNvCxnSpPr/>
          <p:nvPr/>
        </p:nvCxnSpPr>
        <p:spPr>
          <a:xfrm>
            <a:off x="5415638" y="4877382"/>
            <a:ext cx="7125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E7A6C92-326F-4242-89D7-1CED54AFF166}"/>
              </a:ext>
            </a:extLst>
          </p:cNvPr>
          <p:cNvSpPr txBox="1"/>
          <p:nvPr/>
        </p:nvSpPr>
        <p:spPr>
          <a:xfrm>
            <a:off x="1038626" y="5843845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Os06g0189600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3209D89-B1C7-D440-A1F0-BA1A3EC9EB21}"/>
              </a:ext>
            </a:extLst>
          </p:cNvPr>
          <p:cNvCxnSpPr>
            <a:cxnSpLocks/>
          </p:cNvCxnSpPr>
          <p:nvPr/>
        </p:nvCxnSpPr>
        <p:spPr>
          <a:xfrm>
            <a:off x="2815442" y="6046248"/>
            <a:ext cx="36575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FE5EEA-30E6-DD49-AFFD-3ECEAC3A624E}"/>
              </a:ext>
            </a:extLst>
          </p:cNvPr>
          <p:cNvCxnSpPr>
            <a:cxnSpLocks/>
          </p:cNvCxnSpPr>
          <p:nvPr/>
        </p:nvCxnSpPr>
        <p:spPr>
          <a:xfrm>
            <a:off x="6348351" y="4749857"/>
            <a:ext cx="4077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DBE4F19-79AB-C34D-8803-7516A2039D57}"/>
              </a:ext>
            </a:extLst>
          </p:cNvPr>
          <p:cNvCxnSpPr>
            <a:cxnSpLocks/>
          </p:cNvCxnSpPr>
          <p:nvPr/>
        </p:nvCxnSpPr>
        <p:spPr>
          <a:xfrm>
            <a:off x="6348351" y="5057763"/>
            <a:ext cx="4077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3D89F41-40FC-7742-8941-9D14421B5E49}"/>
              </a:ext>
            </a:extLst>
          </p:cNvPr>
          <p:cNvCxnSpPr>
            <a:cxnSpLocks/>
          </p:cNvCxnSpPr>
          <p:nvPr/>
        </p:nvCxnSpPr>
        <p:spPr>
          <a:xfrm>
            <a:off x="3324101" y="4737709"/>
            <a:ext cx="4077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E1AE9EB-CFB9-7840-8BEC-0A3F5EA49029}"/>
              </a:ext>
            </a:extLst>
          </p:cNvPr>
          <p:cNvCxnSpPr>
            <a:cxnSpLocks/>
          </p:cNvCxnSpPr>
          <p:nvPr/>
        </p:nvCxnSpPr>
        <p:spPr>
          <a:xfrm>
            <a:off x="5566060" y="5051825"/>
            <a:ext cx="40771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2225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45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45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4422</Words>
  <Application>Microsoft Office PowerPoint</Application>
  <PresentationFormat>On-screen Show (4:3)</PresentationFormat>
  <Paragraphs>1264</Paragraphs>
  <Slides>72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.AppleSystemUIFont</vt:lpstr>
      <vt:lpstr>Arial</vt:lpstr>
      <vt:lpstr>Calibri</vt:lpstr>
      <vt:lpstr>Calibri Light</vt:lpstr>
      <vt:lpstr>Mangal</vt:lpstr>
      <vt:lpstr>Office Theme</vt:lpstr>
      <vt:lpstr>Wheat genomics workshop</vt:lpstr>
      <vt:lpstr>Outline</vt:lpstr>
      <vt:lpstr>1. Genome assemblies</vt:lpstr>
      <vt:lpstr>3 generations of wheat genome assemblies</vt:lpstr>
      <vt:lpstr>3 generations of wheat genome assemblies</vt:lpstr>
      <vt:lpstr>3 generations of wheat genome assemblies</vt:lpstr>
      <vt:lpstr>Chromosome Survey Sequencing</vt:lpstr>
      <vt:lpstr>CSS is highly fragmented</vt:lpstr>
      <vt:lpstr>We only have a rough idea of the contig order</vt:lpstr>
      <vt:lpstr>CSS: summary</vt:lpstr>
      <vt:lpstr>… but resources still use  CSS gene models as ref</vt:lpstr>
      <vt:lpstr>CSS gene models: nomenclature</vt:lpstr>
      <vt:lpstr>Resources using CSS gene models</vt:lpstr>
      <vt:lpstr>TGACv1</vt:lpstr>
      <vt:lpstr>TGACv1</vt:lpstr>
      <vt:lpstr>TGACv1</vt:lpstr>
      <vt:lpstr>TGACv1: Better representation of the genome</vt:lpstr>
      <vt:lpstr>TGACv1: Significant improvement</vt:lpstr>
      <vt:lpstr>TGACv1: New gene annotation</vt:lpstr>
      <vt:lpstr>TGACv1 gene models: nomenclature</vt:lpstr>
      <vt:lpstr>TGACv1 is the current reference on EnsemblPlants…</vt:lpstr>
      <vt:lpstr>PowerPoint Presentation</vt:lpstr>
      <vt:lpstr>Available resources using CSS and TGACv1</vt:lpstr>
      <vt:lpstr>RefSeqv1.0</vt:lpstr>
      <vt:lpstr>Comparison between IWGSC WGA v0.4 and RefSeq1.0</vt:lpstr>
      <vt:lpstr>Comparison between IWGSC WGA v0.4 and RefSeq1.0</vt:lpstr>
      <vt:lpstr>Comparison between IWGSC WGA v0.4 and RefSeq1.0</vt:lpstr>
      <vt:lpstr>PowerPoint Presentation</vt:lpstr>
      <vt:lpstr>PowerPoint Presentation</vt:lpstr>
      <vt:lpstr>Integration of physical data improved contiguity</vt:lpstr>
      <vt:lpstr>RefSeqv1.0: New gene annotation</vt:lpstr>
      <vt:lpstr>RefSeqv1.0 gene models: nomenclature</vt:lpstr>
      <vt:lpstr>RefSeqv1.0 gene models: nomenclature</vt:lpstr>
      <vt:lpstr>RefSeqv1.0 gene models: nomenclature</vt:lpstr>
      <vt:lpstr>RefSeqv1.0 gene models: nomenclature</vt:lpstr>
      <vt:lpstr>RefSeqv1.0 gene models: nomenclature</vt:lpstr>
      <vt:lpstr>RefSeqv1.0 gene models: nomenclature</vt:lpstr>
      <vt:lpstr>RefSeqv1.0 gene models: nomenclature</vt:lpstr>
      <vt:lpstr>RefSeqv1.0 gene models: LC vs HC</vt:lpstr>
      <vt:lpstr>RefSeqv1.0 gene models: LC vs HC</vt:lpstr>
      <vt:lpstr>RefSeqv1.0: Important notes</vt:lpstr>
      <vt:lpstr>RefSeqv1.0: gene models</vt:lpstr>
      <vt:lpstr>RefSeqv1.0: gene models</vt:lpstr>
      <vt:lpstr>RefSeqv1.0 will be available on EnsemblPlants</vt:lpstr>
      <vt:lpstr>Available at URGI (and very soon EnsemblPlants)</vt:lpstr>
      <vt:lpstr>3 generations of wheat genome assemblies</vt:lpstr>
      <vt:lpstr>Further information on genome assemblies</vt:lpstr>
      <vt:lpstr>2. Expression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Practical session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RefSeqv1.0 gene models: LC vs HC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Wheat genomics workshop</dc:title>
  <dc:creator>Philippa Borrill (JIC)</dc:creator>
  <cp:lastModifiedBy>Philippa Borrill (JIC)</cp:lastModifiedBy>
  <cp:revision>17</cp:revision>
  <dcterms:created xsi:type="dcterms:W3CDTF">2018-07-12T08:33:59Z</dcterms:created>
  <dcterms:modified xsi:type="dcterms:W3CDTF">2018-07-17T11:39:17Z</dcterms:modified>
</cp:coreProperties>
</file>